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</p:sldMasterIdLst>
  <p:notesMasterIdLst>
    <p:notesMasterId r:id="rId28"/>
  </p:notesMasterIdLst>
  <p:sldIdLst>
    <p:sldId id="284" r:id="rId10"/>
    <p:sldId id="953" r:id="rId11"/>
    <p:sldId id="943" r:id="rId12"/>
    <p:sldId id="940" r:id="rId13"/>
    <p:sldId id="944" r:id="rId14"/>
    <p:sldId id="893" r:id="rId15"/>
    <p:sldId id="945" r:id="rId16"/>
    <p:sldId id="946" r:id="rId17"/>
    <p:sldId id="947" r:id="rId18"/>
    <p:sldId id="948" r:id="rId19"/>
    <p:sldId id="950" r:id="rId20"/>
    <p:sldId id="951" r:id="rId21"/>
    <p:sldId id="955" r:id="rId22"/>
    <p:sldId id="956" r:id="rId23"/>
    <p:sldId id="958" r:id="rId24"/>
    <p:sldId id="957" r:id="rId25"/>
    <p:sldId id="959" r:id="rId26"/>
    <p:sldId id="960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314" autoAdjust="0"/>
    <p:restoredTop sz="94541"/>
  </p:normalViewPr>
  <p:slideViewPr>
    <p:cSldViewPr>
      <p:cViewPr varScale="1">
        <p:scale>
          <a:sx n="124" d="100"/>
          <a:sy n="124" d="100"/>
        </p:scale>
        <p:origin x="808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64653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3573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9A7179-3C62-4B31-AD6D-698978FDEBF1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7356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9A7179-3C62-4B31-AD6D-698978FDEBF1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9242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9A7179-3C62-4B31-AD6D-698978FDEBF1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159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9A7179-3C62-4B31-AD6D-698978FDEBF1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219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9A7179-3C62-4B31-AD6D-698978FDEBF1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9834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18</a:t>
            </a:fld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4469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90.png"/><Relationship Id="rId7" Type="http://schemas.openxmlformats.org/officeDocument/2006/relationships/image" Target="../media/image13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7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3.png"/><Relationship Id="rId7" Type="http://schemas.openxmlformats.org/officeDocument/2006/relationships/image" Target="../media/image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6201" y="457200"/>
            <a:ext cx="9143999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 </a:t>
            </a: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Lab 1 Supplement:</a:t>
            </a:r>
            <a:b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Drawing Basic Circuits</a:t>
            </a: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28 February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">
            <a:extLst>
              <a:ext uri="{FF2B5EF4-FFF2-40B4-BE49-F238E27FC236}">
                <a16:creationId xmlns:a16="http://schemas.microsoft.com/office/drawing/2014/main" id="{34801726-4190-45F5-9E56-DC129AC70C38}"/>
              </a:ext>
            </a:extLst>
          </p:cNvPr>
          <p:cNvSpPr/>
          <p:nvPr/>
        </p:nvSpPr>
        <p:spPr>
          <a:xfrm>
            <a:off x="388937" y="3160253"/>
            <a:ext cx="8710613" cy="2078038"/>
          </a:xfrm>
          <a:prstGeom prst="rect">
            <a:avLst/>
          </a:prstGeom>
          <a:solidFill>
            <a:srgbClr val="FDFDC5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marL="39686" marR="39686" defTabSz="914400"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sz="2800">
              <a:latin typeface="+mj-lt"/>
            </a:endParaRPr>
          </a:p>
        </p:txBody>
      </p:sp>
      <p:sp>
        <p:nvSpPr>
          <p:cNvPr id="5" name="Distributive Laws:…">
            <a:extLst>
              <a:ext uri="{FF2B5EF4-FFF2-40B4-BE49-F238E27FC236}">
                <a16:creationId xmlns:a16="http://schemas.microsoft.com/office/drawing/2014/main" id="{9FA4BA5A-3DC1-4DA1-B0BF-0B6B17118299}"/>
              </a:ext>
            </a:extLst>
          </p:cNvPr>
          <p:cNvSpPr txBox="1"/>
          <p:nvPr/>
        </p:nvSpPr>
        <p:spPr>
          <a:xfrm>
            <a:off x="341312" y="2033128"/>
            <a:ext cx="2753574" cy="16209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Distributive Laws: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Simplification Theorems:</a:t>
            </a:r>
          </a:p>
        </p:txBody>
      </p:sp>
      <p:sp>
        <p:nvSpPr>
          <p:cNvPr id="8" name="9.   X • Y  +  X • Y' = X…">
            <a:extLst>
              <a:ext uri="{FF2B5EF4-FFF2-40B4-BE49-F238E27FC236}">
                <a16:creationId xmlns:a16="http://schemas.microsoft.com/office/drawing/2014/main" id="{E6CE9AA2-3AB4-42BC-ABE3-B412AB0073B2}"/>
              </a:ext>
            </a:extLst>
          </p:cNvPr>
          <p:cNvSpPr txBox="1"/>
          <p:nvPr/>
        </p:nvSpPr>
        <p:spPr>
          <a:xfrm>
            <a:off x="457200" y="3579353"/>
            <a:ext cx="2319546" cy="122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9.   X • Y  +  X • </a:t>
            </a:r>
            <a:r>
              <a:rPr lang="en-US" dirty="0">
                <a:latin typeface="+mj-lt"/>
              </a:rPr>
              <a:t>  </a:t>
            </a:r>
            <a:r>
              <a:rPr dirty="0">
                <a:latin typeface="+mj-lt"/>
              </a:rPr>
              <a:t> = X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10.  X + X • Y = X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11.  (X + </a:t>
            </a:r>
            <a:r>
              <a:rPr lang="en-US" dirty="0">
                <a:latin typeface="+mj-lt"/>
              </a:rPr>
              <a:t>  </a:t>
            </a:r>
            <a:r>
              <a:rPr dirty="0">
                <a:latin typeface="+mj-lt"/>
              </a:rPr>
              <a:t>) • Y = X • Y</a:t>
            </a:r>
          </a:p>
        </p:txBody>
      </p:sp>
      <p:sp>
        <p:nvSpPr>
          <p:cNvPr id="9" name="9D.   (X + Y)  •  (X + Y') = X…">
            <a:extLst>
              <a:ext uri="{FF2B5EF4-FFF2-40B4-BE49-F238E27FC236}">
                <a16:creationId xmlns:a16="http://schemas.microsoft.com/office/drawing/2014/main" id="{AC35306F-4C4D-476E-9EEB-64F438C4A0F2}"/>
              </a:ext>
            </a:extLst>
          </p:cNvPr>
          <p:cNvSpPr txBox="1"/>
          <p:nvPr/>
        </p:nvSpPr>
        <p:spPr>
          <a:xfrm>
            <a:off x="3810000" y="3579353"/>
            <a:ext cx="2835713" cy="122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9D.   (X + Y)  •  (X + </a:t>
            </a:r>
            <a:r>
              <a:rPr lang="en-US" dirty="0">
                <a:latin typeface="+mj-lt"/>
              </a:rPr>
              <a:t>  </a:t>
            </a:r>
            <a:r>
              <a:rPr dirty="0">
                <a:latin typeface="+mj-lt"/>
              </a:rPr>
              <a:t>) = X</a:t>
            </a:r>
          </a:p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10D.  X • (X + Y) = X</a:t>
            </a:r>
          </a:p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11D.  (X • </a:t>
            </a:r>
            <a:r>
              <a:rPr lang="en-US" dirty="0">
                <a:latin typeface="+mj-lt"/>
              </a:rPr>
              <a:t>  </a:t>
            </a:r>
            <a:r>
              <a:rPr dirty="0">
                <a:latin typeface="+mj-lt"/>
              </a:rPr>
              <a:t>) + Y = X + 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95D9B61-FF89-40B2-A96B-ADCB2265FDFF}"/>
                  </a:ext>
                </a:extLst>
              </p:cNvPr>
              <p:cNvSpPr/>
              <p:nvPr/>
            </p:nvSpPr>
            <p:spPr>
              <a:xfrm>
                <a:off x="1969271" y="3505200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1" i="1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lang="en-US" b="1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lang="en-US" b="1" dirty="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+mj-lt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95D9B61-FF89-40B2-A96B-ADCB2265FD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9271" y="3505200"/>
                <a:ext cx="394659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9D06BB0-809B-4C25-BAA4-4E18EAE420CB}"/>
                  </a:ext>
                </a:extLst>
              </p:cNvPr>
              <p:cNvSpPr/>
              <p:nvPr/>
            </p:nvSpPr>
            <p:spPr>
              <a:xfrm>
                <a:off x="1211039" y="4463379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1" i="1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lang="en-US" b="1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lang="en-US" b="1" dirty="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+mj-lt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9D06BB0-809B-4C25-BAA4-4E18EAE420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1039" y="4463379"/>
                <a:ext cx="394659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6E0C3F2-62B4-4D92-A867-B04C077B64E5}"/>
                  </a:ext>
                </a:extLst>
              </p:cNvPr>
              <p:cNvSpPr/>
              <p:nvPr/>
            </p:nvSpPr>
            <p:spPr>
              <a:xfrm>
                <a:off x="5789981" y="3528224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1" i="1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lang="en-US" b="1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lang="en-US" b="1" dirty="0">
                  <a:solidFill>
                    <a:srgbClr val="DA273E"/>
                  </a:solidFill>
                  <a:uFill>
                    <a:solidFill>
                      <a:srgbClr val="DA273E"/>
                    </a:solidFill>
                  </a:uFill>
                  <a:latin typeface="+mj-lt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6E0C3F2-62B4-4D92-A867-B04C077B64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9981" y="3528224"/>
                <a:ext cx="394659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A6ACC32F-0FA8-418C-840E-FFEEC9BC8C9D}"/>
                  </a:ext>
                </a:extLst>
              </p:cNvPr>
              <p:cNvSpPr/>
              <p:nvPr/>
            </p:nvSpPr>
            <p:spPr>
              <a:xfrm>
                <a:off x="4648200" y="4473539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1" i="1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lang="en-US" b="1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lang="en-US" b="1" dirty="0">
                  <a:solidFill>
                    <a:srgbClr val="DA273E"/>
                  </a:solidFill>
                  <a:uFill>
                    <a:solidFill>
                      <a:srgbClr val="DA273E"/>
                    </a:solidFill>
                  </a:uFill>
                  <a:latin typeface="+mj-lt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A6ACC32F-0FA8-418C-840E-FFEEC9BC8C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8200" y="4473539"/>
                <a:ext cx="394659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D1C56383-2152-4C50-9EEE-F80B40702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Useful Laws (cont.)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A4E62D-29B3-4D2D-8953-2E41DC0EA3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79EF5C-C746-4084-8A0D-12DD977AB7F9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sp>
        <p:nvSpPr>
          <p:cNvPr id="6" name="8.  X • (Y+ Z) = (X • Y) + (X • Z)">
            <a:extLst>
              <a:ext uri="{FF2B5EF4-FFF2-40B4-BE49-F238E27FC236}">
                <a16:creationId xmlns:a16="http://schemas.microsoft.com/office/drawing/2014/main" id="{912A42D4-4623-4D20-AA54-B9B985AC5013}"/>
              </a:ext>
            </a:extLst>
          </p:cNvPr>
          <p:cNvSpPr txBox="1"/>
          <p:nvPr/>
        </p:nvSpPr>
        <p:spPr>
          <a:xfrm>
            <a:off x="304800" y="2566528"/>
            <a:ext cx="3332644" cy="292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>
                <a:latin typeface="+mj-lt"/>
              </a:rPr>
              <a:t>8.  X • (Y+ Z) = (X • Y) + (X • Z)</a:t>
            </a:r>
          </a:p>
        </p:txBody>
      </p:sp>
      <p:sp>
        <p:nvSpPr>
          <p:cNvPr id="7" name="8D.  X + (Y• Z) = (X + Y) • (X + Z)">
            <a:extLst>
              <a:ext uri="{FF2B5EF4-FFF2-40B4-BE49-F238E27FC236}">
                <a16:creationId xmlns:a16="http://schemas.microsoft.com/office/drawing/2014/main" id="{2FD0B12D-2D23-410C-B17D-6F78B35C86C5}"/>
              </a:ext>
            </a:extLst>
          </p:cNvPr>
          <p:cNvSpPr txBox="1"/>
          <p:nvPr/>
        </p:nvSpPr>
        <p:spPr>
          <a:xfrm>
            <a:off x="3810000" y="2579228"/>
            <a:ext cx="3579506" cy="292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>
                <a:latin typeface="+mj-lt"/>
              </a:rPr>
              <a:t>8D.  X + (Y• Z) = (X + Y) • (X + Z)</a:t>
            </a:r>
          </a:p>
        </p:txBody>
      </p:sp>
      <p:sp>
        <p:nvSpPr>
          <p:cNvPr id="10" name="Associative Laws:">
            <a:extLst>
              <a:ext uri="{FF2B5EF4-FFF2-40B4-BE49-F238E27FC236}">
                <a16:creationId xmlns:a16="http://schemas.microsoft.com/office/drawing/2014/main" id="{C3CC51CE-AEF2-4A56-80AD-2FA155598EA8}"/>
              </a:ext>
            </a:extLst>
          </p:cNvPr>
          <p:cNvSpPr txBox="1"/>
          <p:nvPr/>
        </p:nvSpPr>
        <p:spPr>
          <a:xfrm>
            <a:off x="379412" y="1182228"/>
            <a:ext cx="1984518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 dirty="0">
                <a:latin typeface="+mj-lt"/>
              </a:rPr>
              <a:t>Associative Laws:</a:t>
            </a:r>
          </a:p>
        </p:txBody>
      </p:sp>
      <p:sp>
        <p:nvSpPr>
          <p:cNvPr id="11" name="7.  (X + Y) + Z = X + (Y + Z)…">
            <a:extLst>
              <a:ext uri="{FF2B5EF4-FFF2-40B4-BE49-F238E27FC236}">
                <a16:creationId xmlns:a16="http://schemas.microsoft.com/office/drawing/2014/main" id="{EB9A9FB7-CC9C-499B-91DE-24B2AD340BD2}"/>
              </a:ext>
            </a:extLst>
          </p:cNvPr>
          <p:cNvSpPr txBox="1"/>
          <p:nvPr/>
        </p:nvSpPr>
        <p:spPr>
          <a:xfrm>
            <a:off x="304800" y="1461628"/>
            <a:ext cx="3015249" cy="5280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7.  (X + Y) + Z = X + (Y + Z)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                        </a:t>
            </a:r>
            <a:r>
              <a:rPr lang="en-US" dirty="0">
                <a:latin typeface="+mj-lt"/>
              </a:rPr>
              <a:t>  </a:t>
            </a:r>
            <a:r>
              <a:rPr dirty="0">
                <a:latin typeface="+mj-lt"/>
              </a:rPr>
              <a:t>= X + Y + Z</a:t>
            </a:r>
          </a:p>
        </p:txBody>
      </p:sp>
      <p:sp>
        <p:nvSpPr>
          <p:cNvPr id="12" name="7D.  (X • Y) • Z = X • (Y • Z)…">
            <a:extLst>
              <a:ext uri="{FF2B5EF4-FFF2-40B4-BE49-F238E27FC236}">
                <a16:creationId xmlns:a16="http://schemas.microsoft.com/office/drawing/2014/main" id="{5EA6AAB7-0954-41A2-9F0D-C6F0B902E6D4}"/>
              </a:ext>
            </a:extLst>
          </p:cNvPr>
          <p:cNvSpPr txBox="1"/>
          <p:nvPr/>
        </p:nvSpPr>
        <p:spPr>
          <a:xfrm>
            <a:off x="3810000" y="1423528"/>
            <a:ext cx="2901435" cy="5280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7D.  (X • Y) • Z = X • (Y • Z)</a:t>
            </a:r>
          </a:p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                        </a:t>
            </a:r>
            <a:r>
              <a:rPr lang="en-US" dirty="0">
                <a:latin typeface="+mj-lt"/>
              </a:rPr>
              <a:t>   </a:t>
            </a:r>
            <a:r>
              <a:rPr dirty="0">
                <a:latin typeface="+mj-lt"/>
              </a:rPr>
              <a:t>= X • Y • Z</a:t>
            </a:r>
          </a:p>
        </p:txBody>
      </p:sp>
      <p:sp>
        <p:nvSpPr>
          <p:cNvPr id="13" name="Paren order…">
            <a:extLst>
              <a:ext uri="{FF2B5EF4-FFF2-40B4-BE49-F238E27FC236}">
                <a16:creationId xmlns:a16="http://schemas.microsoft.com/office/drawing/2014/main" id="{841432FA-63BD-40D3-A999-C935BD2EAA63}"/>
              </a:ext>
            </a:extLst>
          </p:cNvPr>
          <p:cNvSpPr txBox="1"/>
          <p:nvPr/>
        </p:nvSpPr>
        <p:spPr>
          <a:xfrm>
            <a:off x="6983373" y="1332724"/>
            <a:ext cx="2070631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Paren</a:t>
            </a:r>
            <a:r>
              <a:rPr lang="en-US" sz="2000" dirty="0">
                <a:latin typeface="+mj-lt"/>
              </a:rPr>
              <a:t>thesis</a:t>
            </a:r>
            <a:r>
              <a:rPr sz="2000" dirty="0">
                <a:latin typeface="+mj-lt"/>
              </a:rPr>
              <a:t> order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doesn’t matter</a:t>
            </a:r>
          </a:p>
        </p:txBody>
      </p:sp>
      <p:sp>
        <p:nvSpPr>
          <p:cNvPr id="14" name="Axiom">
            <a:extLst>
              <a:ext uri="{FF2B5EF4-FFF2-40B4-BE49-F238E27FC236}">
                <a16:creationId xmlns:a16="http://schemas.microsoft.com/office/drawing/2014/main" id="{15F3C08C-3E8B-4131-88F7-FC1E08CECF34}"/>
              </a:ext>
            </a:extLst>
          </p:cNvPr>
          <p:cNvSpPr txBox="1"/>
          <p:nvPr/>
        </p:nvSpPr>
        <p:spPr>
          <a:xfrm>
            <a:off x="7391400" y="2544303"/>
            <a:ext cx="864980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 dirty="0">
                <a:latin typeface="+mj-lt"/>
              </a:rPr>
              <a:t>Axiom</a:t>
            </a:r>
          </a:p>
        </p:txBody>
      </p:sp>
      <p:sp>
        <p:nvSpPr>
          <p:cNvPr id="15" name="Useful for…">
            <a:extLst>
              <a:ext uri="{FF2B5EF4-FFF2-40B4-BE49-F238E27FC236}">
                <a16:creationId xmlns:a16="http://schemas.microsoft.com/office/drawing/2014/main" id="{07EE658E-1D67-411C-BD51-C92C51C7F0A5}"/>
              </a:ext>
            </a:extLst>
          </p:cNvPr>
          <p:cNvSpPr txBox="1"/>
          <p:nvPr/>
        </p:nvSpPr>
        <p:spPr>
          <a:xfrm>
            <a:off x="7408862" y="3722228"/>
            <a:ext cx="1428724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>
                <a:latin typeface="+mj-lt"/>
              </a:rPr>
              <a:t>Useful for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>
                <a:latin typeface="+mj-lt"/>
              </a:rPr>
              <a:t>simplifying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>
                <a:latin typeface="+mj-lt"/>
              </a:rPr>
              <a:t>expressions</a:t>
            </a:r>
          </a:p>
        </p:txBody>
      </p:sp>
      <p:sp>
        <p:nvSpPr>
          <p:cNvPr id="16" name="Actually worth remembering — they show up a lot in real designs…">
            <a:extLst>
              <a:ext uri="{FF2B5EF4-FFF2-40B4-BE49-F238E27FC236}">
                <a16:creationId xmlns:a16="http://schemas.microsoft.com/office/drawing/2014/main" id="{A51AC717-7A5D-49B9-AB97-567BE9D37B17}"/>
              </a:ext>
            </a:extLst>
          </p:cNvPr>
          <p:cNvSpPr txBox="1"/>
          <p:nvPr/>
        </p:nvSpPr>
        <p:spPr>
          <a:xfrm>
            <a:off x="955675" y="5963778"/>
            <a:ext cx="7322326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>
                <a:latin typeface="+mj-lt"/>
              </a:rPr>
              <a:t>Actually worth remembering — they show up a lot in real designs…</a:t>
            </a:r>
          </a:p>
        </p:txBody>
      </p:sp>
      <p:sp>
        <p:nvSpPr>
          <p:cNvPr id="17" name="Line">
            <a:extLst>
              <a:ext uri="{FF2B5EF4-FFF2-40B4-BE49-F238E27FC236}">
                <a16:creationId xmlns:a16="http://schemas.microsoft.com/office/drawing/2014/main" id="{C24AD1DC-ACC2-45EF-86DF-A1EAE2F74F06}"/>
              </a:ext>
            </a:extLst>
          </p:cNvPr>
          <p:cNvSpPr/>
          <p:nvPr/>
        </p:nvSpPr>
        <p:spPr>
          <a:xfrm rot="10800000">
            <a:off x="160327" y="4192742"/>
            <a:ext cx="795348" cy="19393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800" y="0"/>
                  <a:pt x="21600" y="5380"/>
                  <a:pt x="21600" y="10759"/>
                </a:cubicBezTo>
                <a:cubicBezTo>
                  <a:pt x="21600" y="16139"/>
                  <a:pt x="18495" y="21518"/>
                  <a:pt x="15391" y="21518"/>
                </a:cubicBezTo>
                <a:lnTo>
                  <a:pt x="13027" y="21600"/>
                </a:ln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defTabSz="914400"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sz="28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8038336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96614-9F41-402E-95E6-E8B68962A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DeMorgan’s</a:t>
            </a:r>
            <a:r>
              <a:rPr lang="en-US" dirty="0"/>
              <a:t> Law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935720-9B35-48B9-966A-D817250CD7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79EF5C-C746-4084-8A0D-12DD977AB7F9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  <p:sp>
        <p:nvSpPr>
          <p:cNvPr id="4" name="Think of this as a transformation…">
            <a:extLst>
              <a:ext uri="{FF2B5EF4-FFF2-40B4-BE49-F238E27FC236}">
                <a16:creationId xmlns:a16="http://schemas.microsoft.com/office/drawing/2014/main" id="{3B563A68-44C2-4489-805C-7214CF50EC89}"/>
              </a:ext>
            </a:extLst>
          </p:cNvPr>
          <p:cNvSpPr txBox="1">
            <a:spLocks/>
          </p:cNvSpPr>
          <p:nvPr/>
        </p:nvSpPr>
        <p:spPr bwMode="auto">
          <a:xfrm>
            <a:off x="533400" y="2654300"/>
            <a:ext cx="8077200" cy="367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kern="0" dirty="0">
                <a:latin typeface="+mj-lt"/>
              </a:rPr>
              <a:t>Think of this as a transformation</a:t>
            </a:r>
          </a:p>
          <a:p>
            <a:pPr lvl="1"/>
            <a:r>
              <a:rPr lang="en-US" sz="2400" kern="0" dirty="0">
                <a:latin typeface="+mj-lt"/>
              </a:rPr>
              <a:t>Let’s say we have:  </a:t>
            </a:r>
          </a:p>
          <a:p>
            <a:pPr lvl="1"/>
            <a:endParaRPr lang="en-US" sz="2400" kern="0" dirty="0">
              <a:latin typeface="+mj-lt"/>
            </a:endParaRPr>
          </a:p>
          <a:p>
            <a:pPr marL="0" lvl="1" indent="254000">
              <a:buSzTx/>
              <a:buFont typeface="Wingdings" pitchFamily="2" charset="2"/>
              <a:buNone/>
            </a:pPr>
            <a:r>
              <a:rPr lang="en-US" sz="2400" kern="0" dirty="0">
                <a:latin typeface="+mj-lt"/>
              </a:rPr>
              <a:t> 			F = A + B + C</a:t>
            </a:r>
          </a:p>
          <a:p>
            <a:pPr lvl="1"/>
            <a:endParaRPr lang="en-US" sz="2400" kern="0" dirty="0">
              <a:latin typeface="+mj-lt"/>
            </a:endParaRPr>
          </a:p>
          <a:p>
            <a:pPr lvl="1"/>
            <a:r>
              <a:rPr lang="en-US" sz="2400" kern="0" dirty="0">
                <a:latin typeface="+mj-lt"/>
              </a:rPr>
              <a:t>Applying </a:t>
            </a:r>
            <a:r>
              <a:rPr lang="en-US" sz="2400" kern="0" dirty="0" err="1">
                <a:latin typeface="+mj-lt"/>
              </a:rPr>
              <a:t>DeMorgan’s</a:t>
            </a:r>
            <a:r>
              <a:rPr lang="en-US" sz="2400" kern="0" dirty="0">
                <a:latin typeface="+mj-lt"/>
              </a:rPr>
              <a:t> Law (12), gives us:</a:t>
            </a:r>
          </a:p>
        </p:txBody>
      </p:sp>
      <p:sp>
        <p:nvSpPr>
          <p:cNvPr id="7" name="DeMorgan's Law:">
            <a:extLst>
              <a:ext uri="{FF2B5EF4-FFF2-40B4-BE49-F238E27FC236}">
                <a16:creationId xmlns:a16="http://schemas.microsoft.com/office/drawing/2014/main" id="{91DE4EFD-880C-49DE-B6B1-7B65822663D7}"/>
              </a:ext>
            </a:extLst>
          </p:cNvPr>
          <p:cNvSpPr txBox="1"/>
          <p:nvPr/>
        </p:nvSpPr>
        <p:spPr>
          <a:xfrm>
            <a:off x="330200" y="1066800"/>
            <a:ext cx="1992533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 dirty="0" err="1">
                <a:latin typeface="+mj-lt"/>
              </a:rPr>
              <a:t>DeMorgan's</a:t>
            </a:r>
            <a:r>
              <a:rPr sz="2000" dirty="0">
                <a:latin typeface="+mj-lt"/>
              </a:rPr>
              <a:t> Law:</a:t>
            </a:r>
          </a:p>
        </p:txBody>
      </p:sp>
      <p:sp>
        <p:nvSpPr>
          <p:cNvPr id="8" name="12.  (X + Y + Z + ...)' = X' • Y' • Z' • ...">
            <a:extLst>
              <a:ext uri="{FF2B5EF4-FFF2-40B4-BE49-F238E27FC236}">
                <a16:creationId xmlns:a16="http://schemas.microsoft.com/office/drawing/2014/main" id="{C5E84321-B117-491D-91A1-C62BB0D626C1}"/>
              </a:ext>
            </a:extLst>
          </p:cNvPr>
          <p:cNvSpPr txBox="1"/>
          <p:nvPr/>
        </p:nvSpPr>
        <p:spPr>
          <a:xfrm>
            <a:off x="685800" y="1539875"/>
            <a:ext cx="474489" cy="3731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400" dirty="0">
                <a:latin typeface="+mj-lt"/>
              </a:rPr>
              <a:t>12</a:t>
            </a:r>
            <a:r>
              <a:rPr lang="en-US" sz="2400" dirty="0">
                <a:latin typeface="+mj-lt"/>
              </a:rPr>
              <a:t>.</a:t>
            </a:r>
            <a:endParaRPr sz="2400" dirty="0">
              <a:latin typeface="+mj-lt"/>
            </a:endParaRPr>
          </a:p>
        </p:txBody>
      </p:sp>
      <p:sp>
        <p:nvSpPr>
          <p:cNvPr id="9" name="12D.  (X • Y • Z • ...) ' = X' + Y' + Z' + ...">
            <a:extLst>
              <a:ext uri="{FF2B5EF4-FFF2-40B4-BE49-F238E27FC236}">
                <a16:creationId xmlns:a16="http://schemas.microsoft.com/office/drawing/2014/main" id="{CF0EE5F0-2EB7-4D60-BD60-DA42342254CD}"/>
              </a:ext>
            </a:extLst>
          </p:cNvPr>
          <p:cNvSpPr txBox="1"/>
          <p:nvPr/>
        </p:nvSpPr>
        <p:spPr>
          <a:xfrm>
            <a:off x="533400" y="1996972"/>
            <a:ext cx="868828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400" dirty="0">
                <a:latin typeface="+mj-lt"/>
              </a:rPr>
              <a:t>12D.  </a:t>
            </a:r>
          </a:p>
        </p:txBody>
      </p:sp>
      <p:sp>
        <p:nvSpPr>
          <p:cNvPr id="10" name="Line">
            <a:extLst>
              <a:ext uri="{FF2B5EF4-FFF2-40B4-BE49-F238E27FC236}">
                <a16:creationId xmlns:a16="http://schemas.microsoft.com/office/drawing/2014/main" id="{CE44706E-2604-4230-9EE8-44D25219B2A3}"/>
              </a:ext>
            </a:extLst>
          </p:cNvPr>
          <p:cNvSpPr/>
          <p:nvPr/>
        </p:nvSpPr>
        <p:spPr>
          <a:xfrm>
            <a:off x="441325" y="2437059"/>
            <a:ext cx="8396288" cy="1341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endParaRPr sz="200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4C151F1-B5C8-4FD7-8D51-3A1BEABC2E94}"/>
                  </a:ext>
                </a:extLst>
              </p:cNvPr>
              <p:cNvSpPr/>
              <p:nvPr/>
            </p:nvSpPr>
            <p:spPr>
              <a:xfrm>
                <a:off x="1024459" y="1877720"/>
                <a:ext cx="4332788" cy="4720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(</m:t>
                          </m:r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𝑿</m:t>
                          </m:r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 . </m:t>
                          </m:r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𝒁</m:t>
                          </m:r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. …)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DA273E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𝑿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DA273E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𝒀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DA273E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𝒁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DA273E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+ …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4C151F1-B5C8-4FD7-8D51-3A1BEABC2E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459" y="1877720"/>
                <a:ext cx="4332788" cy="472052"/>
              </a:xfrm>
              <a:prstGeom prst="rect">
                <a:avLst/>
              </a:prstGeom>
              <a:blipFill>
                <a:blip r:embed="rId2"/>
                <a:stretch>
                  <a:fillRect b="-19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8A6A9AB-E221-4806-BD94-60B3F2EB083E}"/>
                  </a:ext>
                </a:extLst>
              </p:cNvPr>
              <p:cNvSpPr/>
              <p:nvPr/>
            </p:nvSpPr>
            <p:spPr>
              <a:xfrm>
                <a:off x="1009219" y="1444744"/>
                <a:ext cx="4188518" cy="4720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(</m:t>
                          </m:r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𝑿</m:t>
                          </m:r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 +</m:t>
                          </m:r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+</m:t>
                          </m:r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𝒁</m:t>
                          </m:r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+…)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002060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𝑿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002060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𝒀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002060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𝒁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002060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. …</m:t>
                      </m:r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8A6A9AB-E221-4806-BD94-60B3F2EB08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219" y="1444744"/>
                <a:ext cx="4188518" cy="472052"/>
              </a:xfrm>
              <a:prstGeom prst="rect">
                <a:avLst/>
              </a:prstGeom>
              <a:blipFill>
                <a:blip r:embed="rId3"/>
                <a:stretch>
                  <a:fillRect r="-1601" b="-19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66C28CB-5787-486C-8848-1A514CFB25AB}"/>
                  </a:ext>
                </a:extLst>
              </p:cNvPr>
              <p:cNvSpPr/>
              <p:nvPr/>
            </p:nvSpPr>
            <p:spPr>
              <a:xfrm>
                <a:off x="2859916" y="5646197"/>
                <a:ext cx="3347968" cy="4498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smtClean="0">
                          <a:solidFill>
                            <a:srgbClr val="0000FF"/>
                          </a:solidFill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lang="en-US" sz="2000" b="1" smtClean="0">
                          <a:solidFill>
                            <a:srgbClr val="0000FF"/>
                          </a:solidFill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000" b="1" i="1">
                              <a:solidFill>
                                <a:srgbClr val="0000FF"/>
                              </a:solidFill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acc>
                            <m:accPr>
                              <m:chr m:val="̅"/>
                              <m:ctrlPr>
                                <a:rPr lang="en-US" sz="2000" b="1" i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(</m:t>
                              </m:r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𝑨</m:t>
                              </m:r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+</m:t>
                              </m:r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+</m:t>
                              </m:r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𝑪</m:t>
                              </m:r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)</m:t>
                              </m:r>
                            </m:e>
                          </m:acc>
                        </m:e>
                      </m:acc>
                      <m:r>
                        <a:rPr lang="en-US" sz="2000" b="1">
                          <a:solidFill>
                            <a:srgbClr val="0000FF"/>
                          </a:solidFill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000" b="1" i="1">
                              <a:solidFill>
                                <a:srgbClr val="0000FF"/>
                              </a:solidFill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lang="en-US" sz="2000" b="1">
                              <a:solidFill>
                                <a:srgbClr val="0000FF"/>
                              </a:solidFill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(</m:t>
                          </m:r>
                          <m:acc>
                            <m:accPr>
                              <m:chr m:val="̅"/>
                              <m:ctrlPr>
                                <a:rPr lang="en-US" sz="2000" b="1" i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𝑨</m:t>
                              </m:r>
                            </m:e>
                          </m:acc>
                          <m:r>
                            <a:rPr lang="en-US" sz="2000" b="1">
                              <a:solidFill>
                                <a:srgbClr val="0000FF"/>
                              </a:solidFill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.</m:t>
                          </m:r>
                          <m:acc>
                            <m:accPr>
                              <m:chr m:val="̅"/>
                              <m:ctrlPr>
                                <a:rPr lang="en-US" sz="2000" b="1" i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</m:e>
                          </m:acc>
                          <m:r>
                            <a:rPr lang="en-US" sz="2000" b="1">
                              <a:solidFill>
                                <a:srgbClr val="0000FF"/>
                              </a:solidFill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.</m:t>
                          </m:r>
                          <m:acc>
                            <m:accPr>
                              <m:chr m:val="̅"/>
                              <m:ctrlPr>
                                <a:rPr lang="en-US" sz="2000" b="1" i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𝑪</m:t>
                              </m:r>
                            </m:e>
                          </m:acc>
                          <m:r>
                            <a:rPr lang="en-US" sz="2000" b="1">
                              <a:solidFill>
                                <a:srgbClr val="0000FF"/>
                              </a:solidFill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)</m:t>
                          </m:r>
                        </m:e>
                      </m:acc>
                    </m:oMath>
                  </m:oMathPara>
                </a14:m>
                <a:endParaRPr lang="en-US" sz="2000" b="1" dirty="0">
                  <a:solidFill>
                    <a:srgbClr val="0000FF"/>
                  </a:solidFill>
                  <a:uFill>
                    <a:solidFill>
                      <a:srgbClr val="D21C42"/>
                    </a:solidFill>
                  </a:u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766C28CB-5787-486C-8848-1A514CFB25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9916" y="5646197"/>
                <a:ext cx="3347968" cy="449803"/>
              </a:xfrm>
              <a:prstGeom prst="rect">
                <a:avLst/>
              </a:prstGeom>
              <a:blipFill rotWithShape="0">
                <a:blip r:embed="rId4"/>
                <a:stretch>
                  <a:fillRect r="-6375" b="-13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96332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7FAE0-7005-4026-9184-C15437DE4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DeMorgan’s</a:t>
            </a:r>
            <a:r>
              <a:rPr lang="en-US" dirty="0"/>
              <a:t> Law (cont.)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72B9EB-3B54-45D2-9B6A-C537EC9EAE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79EF5C-C746-4084-8A0D-12DD977AB7F9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">
                <a:extLst>
                  <a:ext uri="{FF2B5EF4-FFF2-40B4-BE49-F238E27FC236}">
                    <a16:creationId xmlns:a16="http://schemas.microsoft.com/office/drawing/2014/main" id="{0B06F6CA-8FB2-4DBA-9B29-5777C121EB48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093719836"/>
                  </p:ext>
                </p:extLst>
              </p:nvPr>
            </p:nvGraphicFramePr>
            <p:xfrm>
              <a:off x="6187271" y="4555560"/>
              <a:ext cx="2634113" cy="1557335"/>
            </p:xfrm>
            <a:graphic>
              <a:graphicData uri="http://schemas.openxmlformats.org/drawingml/2006/table">
                <a:tbl>
                  <a:tblPr/>
                  <a:tblGrid>
                    <a:gridCol w="27804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804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5722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7940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7940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X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Y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</m:acc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4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B06F6CA-8FB2-4DBA-9B29-5777C121EB48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093719836"/>
                  </p:ext>
                </p:extLst>
              </p:nvPr>
            </p:nvGraphicFramePr>
            <p:xfrm>
              <a:off x="6187271" y="4555560"/>
              <a:ext cx="2634113" cy="1557335"/>
            </p:xfrm>
            <a:graphic>
              <a:graphicData uri="http://schemas.openxmlformats.org/drawingml/2006/table">
                <a:tbl>
                  <a:tblPr/>
                  <a:tblGrid>
                    <a:gridCol w="278042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0"/>
                        </a:ext>
                      </a:extLst>
                    </a:gridCol>
                    <a:gridCol w="278042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1"/>
                        </a:ext>
                      </a:extLst>
                    </a:gridCol>
                    <a:gridCol w="757229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2"/>
                        </a:ext>
                      </a:extLst>
                    </a:gridCol>
                    <a:gridCol w="27940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3"/>
                        </a:ext>
                      </a:extLst>
                    </a:gridCol>
                    <a:gridCol w="27940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4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5"/>
                        </a:ext>
                      </a:extLst>
                    </a:gridCol>
                  </a:tblGrid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X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Y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2"/>
                          <a:stretch>
                            <a:fillRect l="-83871" t="-9804" r="-189516" b="-4313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2"/>
                          <a:stretch>
                            <a:fillRect l="-495652" t="-9804" r="-410870" b="-4313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2"/>
                          <a:stretch>
                            <a:fillRect l="-595652" t="-9804" r="-310870" b="-4313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2"/>
                          <a:stretch>
                            <a:fillRect l="-253968" t="-9804" r="-13492" b="-4313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0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1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2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3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">
                <a:extLst>
                  <a:ext uri="{FF2B5EF4-FFF2-40B4-BE49-F238E27FC236}">
                    <a16:creationId xmlns:a16="http://schemas.microsoft.com/office/drawing/2014/main" id="{6C12BE3F-6880-4538-A69E-E7BA9766D79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598368620"/>
                  </p:ext>
                </p:extLst>
              </p:nvPr>
            </p:nvGraphicFramePr>
            <p:xfrm>
              <a:off x="6096001" y="2280281"/>
              <a:ext cx="2725384" cy="1557335"/>
            </p:xfrm>
            <a:graphic>
              <a:graphicData uri="http://schemas.openxmlformats.org/drawingml/2006/table">
                <a:tbl>
                  <a:tblPr/>
                  <a:tblGrid>
                    <a:gridCol w="2876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76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8346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8908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89081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88403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𝑿</m:t>
                                </m:r>
                              </m:oMath>
                            </m:oMathPara>
                          </a14:m>
                          <a:endParaRPr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𝒀</m:t>
                                </m:r>
                              </m:oMath>
                            </m:oMathPara>
                          </a14:m>
                          <a:endParaRPr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</m:acc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C12BE3F-6880-4538-A69E-E7BA9766D79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598368620"/>
                  </p:ext>
                </p:extLst>
              </p:nvPr>
            </p:nvGraphicFramePr>
            <p:xfrm>
              <a:off x="6096001" y="2280281"/>
              <a:ext cx="2725384" cy="1557335"/>
            </p:xfrm>
            <a:graphic>
              <a:graphicData uri="http://schemas.openxmlformats.org/drawingml/2006/table">
                <a:tbl>
                  <a:tblPr/>
                  <a:tblGrid>
                    <a:gridCol w="287676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0"/>
                        </a:ext>
                      </a:extLst>
                    </a:gridCol>
                    <a:gridCol w="287676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1"/>
                        </a:ext>
                      </a:extLst>
                    </a:gridCol>
                    <a:gridCol w="783467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2"/>
                        </a:ext>
                      </a:extLst>
                    </a:gridCol>
                    <a:gridCol w="289081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3"/>
                        </a:ext>
                      </a:extLst>
                    </a:gridCol>
                    <a:gridCol w="289081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4"/>
                        </a:ext>
                      </a:extLst>
                    </a:gridCol>
                    <a:gridCol w="788403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5"/>
                        </a:ext>
                      </a:extLst>
                    </a:gridCol>
                  </a:tblGrid>
                  <a:tr h="31146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3"/>
                          <a:stretch>
                            <a:fillRect l="-42553" r="-872340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3"/>
                          <a:stretch>
                            <a:fillRect l="-139583" r="-754167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3"/>
                          <a:stretch>
                            <a:fillRect l="-89844" r="-182813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3"/>
                          <a:stretch>
                            <a:fillRect l="-506250" r="-387500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3"/>
                          <a:stretch>
                            <a:fillRect l="-619149" r="-295745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3"/>
                          <a:stretch>
                            <a:fillRect l="-260000" r="-6923" b="-42941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0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1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2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3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droppedImage.pdf" descr="droppedImage.pdf">
            <a:extLst>
              <a:ext uri="{FF2B5EF4-FFF2-40B4-BE49-F238E27FC236}">
                <a16:creationId xmlns:a16="http://schemas.microsoft.com/office/drawing/2014/main" id="{A83A1D7B-0260-4654-842A-C9FDD0B334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0700" y="5575300"/>
            <a:ext cx="1155700" cy="736600"/>
          </a:xfrm>
          <a:prstGeom prst="rect">
            <a:avLst/>
          </a:prstGeom>
          <a:ln w="25400"/>
        </p:spPr>
      </p:pic>
      <p:pic>
        <p:nvPicPr>
          <p:cNvPr id="9" name="droppedImage.pdf" descr="droppedImage.pdf">
            <a:extLst>
              <a:ext uri="{FF2B5EF4-FFF2-40B4-BE49-F238E27FC236}">
                <a16:creationId xmlns:a16="http://schemas.microsoft.com/office/drawing/2014/main" id="{53844D20-6C78-42E7-B014-1B160EE62C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05300" y="3098800"/>
            <a:ext cx="1155700" cy="736600"/>
          </a:xfrm>
          <a:prstGeom prst="rect">
            <a:avLst/>
          </a:prstGeom>
          <a:ln w="25400"/>
        </p:spPr>
      </p:pic>
      <p:sp>
        <p:nvSpPr>
          <p:cNvPr id="13" name="NOR is equivalent to AND…">
            <a:extLst>
              <a:ext uri="{FF2B5EF4-FFF2-40B4-BE49-F238E27FC236}">
                <a16:creationId xmlns:a16="http://schemas.microsoft.com/office/drawing/2014/main" id="{A3B8123B-D8F5-49FD-8982-C66613D0A6DF}"/>
              </a:ext>
            </a:extLst>
          </p:cNvPr>
          <p:cNvSpPr txBox="1"/>
          <p:nvPr/>
        </p:nvSpPr>
        <p:spPr>
          <a:xfrm>
            <a:off x="488133" y="3101975"/>
            <a:ext cx="2998834" cy="5745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algn="ctr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n-lt"/>
              </a:rPr>
              <a:t>NOR is equivalent to AND</a:t>
            </a:r>
          </a:p>
          <a:p>
            <a:pPr marL="38100" marR="38100" algn="ctr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n-lt"/>
              </a:rPr>
              <a:t>with inputs complemented</a:t>
            </a:r>
          </a:p>
        </p:txBody>
      </p:sp>
      <p:sp>
        <p:nvSpPr>
          <p:cNvPr id="14" name="NAND is equivalent to OR…">
            <a:extLst>
              <a:ext uri="{FF2B5EF4-FFF2-40B4-BE49-F238E27FC236}">
                <a16:creationId xmlns:a16="http://schemas.microsoft.com/office/drawing/2014/main" id="{57680247-4D99-4DA4-9F33-F3FA209E6CCC}"/>
              </a:ext>
            </a:extLst>
          </p:cNvPr>
          <p:cNvSpPr txBox="1"/>
          <p:nvPr/>
        </p:nvSpPr>
        <p:spPr>
          <a:xfrm>
            <a:off x="554808" y="5586412"/>
            <a:ext cx="2998834" cy="5745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algn="ctr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n-lt"/>
              </a:rPr>
              <a:t>NAND is equivalent to OR</a:t>
            </a:r>
          </a:p>
          <a:p>
            <a:pPr marL="38100" marR="38100" algn="ctr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n-lt"/>
              </a:rPr>
              <a:t>with inputs complemented</a:t>
            </a:r>
          </a:p>
        </p:txBody>
      </p:sp>
      <p:sp>
        <p:nvSpPr>
          <p:cNvPr id="15" name="X">
            <a:extLst>
              <a:ext uri="{FF2B5EF4-FFF2-40B4-BE49-F238E27FC236}">
                <a16:creationId xmlns:a16="http://schemas.microsoft.com/office/drawing/2014/main" id="{834ABB8D-D64F-475F-AED7-C0B516C3B45A}"/>
              </a:ext>
            </a:extLst>
          </p:cNvPr>
          <p:cNvSpPr txBox="1"/>
          <p:nvPr/>
        </p:nvSpPr>
        <p:spPr>
          <a:xfrm>
            <a:off x="3976601" y="2134728"/>
            <a:ext cx="306462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>
                <a:latin typeface="+mn-lt"/>
              </a:rPr>
              <a:t>X</a:t>
            </a:r>
          </a:p>
        </p:txBody>
      </p:sp>
      <p:sp>
        <p:nvSpPr>
          <p:cNvPr id="16" name="Y">
            <a:extLst>
              <a:ext uri="{FF2B5EF4-FFF2-40B4-BE49-F238E27FC236}">
                <a16:creationId xmlns:a16="http://schemas.microsoft.com/office/drawing/2014/main" id="{825523BF-1A94-4E2E-9926-4430F2F6F227}"/>
              </a:ext>
            </a:extLst>
          </p:cNvPr>
          <p:cNvSpPr txBox="1"/>
          <p:nvPr/>
        </p:nvSpPr>
        <p:spPr>
          <a:xfrm>
            <a:off x="3959138" y="2552241"/>
            <a:ext cx="306462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Y</a:t>
            </a:r>
          </a:p>
        </p:txBody>
      </p:sp>
      <p:sp>
        <p:nvSpPr>
          <p:cNvPr id="17" name="X">
            <a:extLst>
              <a:ext uri="{FF2B5EF4-FFF2-40B4-BE49-F238E27FC236}">
                <a16:creationId xmlns:a16="http://schemas.microsoft.com/office/drawing/2014/main" id="{A8CB68AE-EEB4-4C21-9F82-EC7287788AE0}"/>
              </a:ext>
            </a:extLst>
          </p:cNvPr>
          <p:cNvSpPr txBox="1"/>
          <p:nvPr/>
        </p:nvSpPr>
        <p:spPr>
          <a:xfrm>
            <a:off x="3973426" y="3074528"/>
            <a:ext cx="36997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X </a:t>
            </a:r>
          </a:p>
        </p:txBody>
      </p:sp>
      <p:sp>
        <p:nvSpPr>
          <p:cNvPr id="18" name="Y">
            <a:extLst>
              <a:ext uri="{FF2B5EF4-FFF2-40B4-BE49-F238E27FC236}">
                <a16:creationId xmlns:a16="http://schemas.microsoft.com/office/drawing/2014/main" id="{CB71763E-6E89-4F76-B997-79D5BB8B2E62}"/>
              </a:ext>
            </a:extLst>
          </p:cNvPr>
          <p:cNvSpPr txBox="1"/>
          <p:nvPr/>
        </p:nvSpPr>
        <p:spPr>
          <a:xfrm>
            <a:off x="3962313" y="3449178"/>
            <a:ext cx="365845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Y </a:t>
            </a:r>
          </a:p>
        </p:txBody>
      </p:sp>
      <p:sp>
        <p:nvSpPr>
          <p:cNvPr id="19" name="A">
            <a:extLst>
              <a:ext uri="{FF2B5EF4-FFF2-40B4-BE49-F238E27FC236}">
                <a16:creationId xmlns:a16="http://schemas.microsoft.com/office/drawing/2014/main" id="{EF3B83C3-A912-43EF-A89E-6F859E41FD60}"/>
              </a:ext>
            </a:extLst>
          </p:cNvPr>
          <p:cNvSpPr txBox="1"/>
          <p:nvPr/>
        </p:nvSpPr>
        <p:spPr>
          <a:xfrm>
            <a:off x="5491162" y="2287587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A</a:t>
            </a:r>
          </a:p>
        </p:txBody>
      </p:sp>
      <p:sp>
        <p:nvSpPr>
          <p:cNvPr id="20" name="A">
            <a:extLst>
              <a:ext uri="{FF2B5EF4-FFF2-40B4-BE49-F238E27FC236}">
                <a16:creationId xmlns:a16="http://schemas.microsoft.com/office/drawing/2014/main" id="{FA1C6534-5B66-4A05-A838-71A368E72591}"/>
              </a:ext>
            </a:extLst>
          </p:cNvPr>
          <p:cNvSpPr txBox="1"/>
          <p:nvPr/>
        </p:nvSpPr>
        <p:spPr>
          <a:xfrm>
            <a:off x="5484812" y="3260725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A</a:t>
            </a: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8CA822D1-22FB-4FD4-ACB2-8E1014DEDA71}"/>
              </a:ext>
            </a:extLst>
          </p:cNvPr>
          <p:cNvSpPr/>
          <p:nvPr/>
        </p:nvSpPr>
        <p:spPr>
          <a:xfrm>
            <a:off x="441325" y="1993900"/>
            <a:ext cx="8396288" cy="1588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endParaRPr>
              <a:latin typeface="+mn-lt"/>
            </a:endParaRPr>
          </a:p>
        </p:txBody>
      </p:sp>
      <p:sp>
        <p:nvSpPr>
          <p:cNvPr id="22" name="X">
            <a:extLst>
              <a:ext uri="{FF2B5EF4-FFF2-40B4-BE49-F238E27FC236}">
                <a16:creationId xmlns:a16="http://schemas.microsoft.com/office/drawing/2014/main" id="{8FD83791-7F20-4CC7-B522-31F2D35E3DBD}"/>
              </a:ext>
            </a:extLst>
          </p:cNvPr>
          <p:cNvSpPr txBox="1"/>
          <p:nvPr/>
        </p:nvSpPr>
        <p:spPr>
          <a:xfrm>
            <a:off x="4039468" y="5565775"/>
            <a:ext cx="36997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X </a:t>
            </a:r>
          </a:p>
        </p:txBody>
      </p:sp>
      <p:sp>
        <p:nvSpPr>
          <p:cNvPr id="23" name="Y">
            <a:extLst>
              <a:ext uri="{FF2B5EF4-FFF2-40B4-BE49-F238E27FC236}">
                <a16:creationId xmlns:a16="http://schemas.microsoft.com/office/drawing/2014/main" id="{AAC5EBCD-549A-4569-932A-02A88E2DC7E9}"/>
              </a:ext>
            </a:extLst>
          </p:cNvPr>
          <p:cNvSpPr txBox="1"/>
          <p:nvPr/>
        </p:nvSpPr>
        <p:spPr>
          <a:xfrm>
            <a:off x="4053755" y="5940425"/>
            <a:ext cx="365845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Y </a:t>
            </a:r>
          </a:p>
        </p:txBody>
      </p:sp>
      <p:sp>
        <p:nvSpPr>
          <p:cNvPr id="24" name="X">
            <a:extLst>
              <a:ext uri="{FF2B5EF4-FFF2-40B4-BE49-F238E27FC236}">
                <a16:creationId xmlns:a16="http://schemas.microsoft.com/office/drawing/2014/main" id="{18F3E6C3-8EC1-4704-8ACB-FB87B917E028}"/>
              </a:ext>
            </a:extLst>
          </p:cNvPr>
          <p:cNvSpPr txBox="1"/>
          <p:nvPr/>
        </p:nvSpPr>
        <p:spPr>
          <a:xfrm>
            <a:off x="4036938" y="4419600"/>
            <a:ext cx="306462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>
                <a:latin typeface="+mn-lt"/>
              </a:rPr>
              <a:t>X</a:t>
            </a:r>
          </a:p>
        </p:txBody>
      </p:sp>
      <p:sp>
        <p:nvSpPr>
          <p:cNvPr id="25" name="Y">
            <a:extLst>
              <a:ext uri="{FF2B5EF4-FFF2-40B4-BE49-F238E27FC236}">
                <a16:creationId xmlns:a16="http://schemas.microsoft.com/office/drawing/2014/main" id="{8EF1AE9F-4A4C-4097-AB38-6D2C4C7CFA0B}"/>
              </a:ext>
            </a:extLst>
          </p:cNvPr>
          <p:cNvSpPr txBox="1"/>
          <p:nvPr/>
        </p:nvSpPr>
        <p:spPr>
          <a:xfrm>
            <a:off x="4025180" y="4811712"/>
            <a:ext cx="306462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Y</a:t>
            </a:r>
          </a:p>
        </p:txBody>
      </p:sp>
      <p:sp>
        <p:nvSpPr>
          <p:cNvPr id="26" name="B">
            <a:extLst>
              <a:ext uri="{FF2B5EF4-FFF2-40B4-BE49-F238E27FC236}">
                <a16:creationId xmlns:a16="http://schemas.microsoft.com/office/drawing/2014/main" id="{CE775D38-80E0-46E7-ABCB-D9F55DA5E978}"/>
              </a:ext>
            </a:extLst>
          </p:cNvPr>
          <p:cNvSpPr txBox="1"/>
          <p:nvPr/>
        </p:nvSpPr>
        <p:spPr>
          <a:xfrm>
            <a:off x="5548312" y="5711825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B</a:t>
            </a:r>
          </a:p>
        </p:txBody>
      </p:sp>
      <p:sp>
        <p:nvSpPr>
          <p:cNvPr id="27" name="B">
            <a:extLst>
              <a:ext uri="{FF2B5EF4-FFF2-40B4-BE49-F238E27FC236}">
                <a16:creationId xmlns:a16="http://schemas.microsoft.com/office/drawing/2014/main" id="{7C11CC5E-E311-4544-AE87-9C726F89D5E3}"/>
              </a:ext>
            </a:extLst>
          </p:cNvPr>
          <p:cNvSpPr txBox="1"/>
          <p:nvPr/>
        </p:nvSpPr>
        <p:spPr>
          <a:xfrm>
            <a:off x="5561012" y="4581525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B</a:t>
            </a:r>
          </a:p>
        </p:txBody>
      </p:sp>
      <p:sp>
        <p:nvSpPr>
          <p:cNvPr id="28" name="Line">
            <a:extLst>
              <a:ext uri="{FF2B5EF4-FFF2-40B4-BE49-F238E27FC236}">
                <a16:creationId xmlns:a16="http://schemas.microsoft.com/office/drawing/2014/main" id="{A827D479-D733-4776-B19B-371FB272AE5F}"/>
              </a:ext>
            </a:extLst>
          </p:cNvPr>
          <p:cNvSpPr/>
          <p:nvPr/>
        </p:nvSpPr>
        <p:spPr>
          <a:xfrm>
            <a:off x="488950" y="4073525"/>
            <a:ext cx="8396288" cy="1588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endParaRPr>
              <a:latin typeface="+mn-lt"/>
            </a:endParaRPr>
          </a:p>
        </p:txBody>
      </p:sp>
      <p:sp>
        <p:nvSpPr>
          <p:cNvPr id="33" name="Interesting — these are conversions between different types of logic That’s useful given you don’t always have every type of gate">
            <a:extLst>
              <a:ext uri="{FF2B5EF4-FFF2-40B4-BE49-F238E27FC236}">
                <a16:creationId xmlns:a16="http://schemas.microsoft.com/office/drawing/2014/main" id="{35A06CF4-4A86-4510-9B9D-713A087C8BD5}"/>
              </a:ext>
            </a:extLst>
          </p:cNvPr>
          <p:cNvSpPr txBox="1"/>
          <p:nvPr/>
        </p:nvSpPr>
        <p:spPr>
          <a:xfrm>
            <a:off x="569912" y="990600"/>
            <a:ext cx="8242301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 dirty="0">
                <a:solidFill>
                  <a:schemeClr val="tx1"/>
                </a:solidFill>
                <a:latin typeface="+mn-lt"/>
              </a:rPr>
              <a:t>Interesting — these are conversions between </a:t>
            </a:r>
            <a:r>
              <a:rPr sz="2000" dirty="0">
                <a:solidFill>
                  <a:srgbClr val="0000CC"/>
                </a:solidFill>
                <a:latin typeface="+mn-lt"/>
              </a:rPr>
              <a:t>different types of logic</a:t>
            </a:r>
            <a:endParaRPr lang="en-US" sz="2000" dirty="0">
              <a:solidFill>
                <a:srgbClr val="0000CC"/>
              </a:solidFill>
              <a:latin typeface="+mn-lt"/>
            </a:endParaRPr>
          </a:p>
          <a:p>
            <a:r>
              <a:rPr sz="2000" dirty="0">
                <a:solidFill>
                  <a:schemeClr val="tx1"/>
                </a:solidFill>
                <a:latin typeface="+mn-lt"/>
              </a:rPr>
              <a:t>That’s useful given you don’t always have </a:t>
            </a:r>
            <a:r>
              <a:rPr sz="2000" dirty="0">
                <a:solidFill>
                  <a:srgbClr val="FF0000"/>
                </a:solidFill>
                <a:latin typeface="+mn-lt"/>
              </a:rPr>
              <a:t>every type of gate</a:t>
            </a:r>
          </a:p>
        </p:txBody>
      </p:sp>
      <p:pic>
        <p:nvPicPr>
          <p:cNvPr id="34" name="droppedImage.pdf" descr="droppedImage.pdf">
            <a:extLst>
              <a:ext uri="{FF2B5EF4-FFF2-40B4-BE49-F238E27FC236}">
                <a16:creationId xmlns:a16="http://schemas.microsoft.com/office/drawing/2014/main" id="{214D8244-163A-4290-B7BA-F4D07A5927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0700" y="2146300"/>
            <a:ext cx="1155700" cy="736600"/>
          </a:xfrm>
          <a:prstGeom prst="rect">
            <a:avLst/>
          </a:prstGeom>
          <a:ln w="25400"/>
        </p:spPr>
      </p:pic>
      <p:pic>
        <p:nvPicPr>
          <p:cNvPr id="35" name="droppedImage.pdf" descr="droppedImage.pdf">
            <a:extLst>
              <a:ext uri="{FF2B5EF4-FFF2-40B4-BE49-F238E27FC236}">
                <a16:creationId xmlns:a16="http://schemas.microsoft.com/office/drawing/2014/main" id="{8441C9B5-B436-4CED-A959-BF9CCF7074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05300" y="4432300"/>
            <a:ext cx="1155700" cy="736600"/>
          </a:xfrm>
          <a:prstGeom prst="rect">
            <a:avLst/>
          </a:prstGeom>
          <a:ln w="25400"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56073DC-6F01-473D-8D83-C8F1069694FC}"/>
                  </a:ext>
                </a:extLst>
              </p:cNvPr>
              <p:cNvSpPr/>
              <p:nvPr/>
            </p:nvSpPr>
            <p:spPr>
              <a:xfrm>
                <a:off x="672549" y="2270497"/>
                <a:ext cx="2335383" cy="4088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R="39686" algn="ctr" defTabSz="914400">
                  <a:spcBef>
                    <a:spcPts val="600"/>
                  </a:spcBef>
                  <a:tabLst>
                    <a:tab pos="558800" algn="l"/>
                  </a:tabLst>
                  <a:defRPr sz="180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acc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lang="en-US" sz="2000" b="1" dirty="0">
                  <a:solidFill>
                    <a:srgbClr val="FF0000"/>
                  </a:solidFill>
                  <a:uFill>
                    <a:solidFill>
                      <a:srgbClr val="2F2F2F"/>
                    </a:solidFill>
                  </a:u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56073DC-6F01-473D-8D83-C8F1069694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549" y="2270497"/>
                <a:ext cx="2335383" cy="408830"/>
              </a:xfrm>
              <a:prstGeom prst="rect">
                <a:avLst/>
              </a:prstGeom>
              <a:blipFill>
                <a:blip r:embed="rId8"/>
                <a:stretch>
                  <a:fillRect r="-10705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2536A2CA-1862-47CA-B68A-7D6E2694B59A}"/>
                  </a:ext>
                </a:extLst>
              </p:cNvPr>
              <p:cNvSpPr/>
              <p:nvPr/>
            </p:nvSpPr>
            <p:spPr>
              <a:xfrm>
                <a:off x="550047" y="4484639"/>
                <a:ext cx="2351413" cy="4088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R="39686" algn="ctr" defTabSz="914400">
                  <a:spcBef>
                    <a:spcPts val="600"/>
                  </a:spcBef>
                  <a:tabLst>
                    <a:tab pos="558800" algn="l"/>
                  </a:tabLst>
                  <a:defRPr sz="180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𝑩</m:t>
                      </m:r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𝑿𝒀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acc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</m:acc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lang="en-US" sz="2000" b="1" dirty="0">
                  <a:solidFill>
                    <a:srgbClr val="FF0000"/>
                  </a:solidFill>
                  <a:uFill>
                    <a:solidFill>
                      <a:srgbClr val="2F2F2F"/>
                    </a:solidFill>
                  </a:u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2536A2CA-1862-47CA-B68A-7D6E2694B5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047" y="4484639"/>
                <a:ext cx="2351413" cy="408830"/>
              </a:xfrm>
              <a:prstGeom prst="rect">
                <a:avLst/>
              </a:prstGeom>
              <a:blipFill>
                <a:blip r:embed="rId9"/>
                <a:stretch>
                  <a:fillRect r="-10363" b="-16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33853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Part 1: A Comparator Circuit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en-US" sz="2600" dirty="0">
                <a:ea typeface="ＭＳ Ｐゴシック" panose="020B0600070205080204" pitchFamily="34" charset="-128"/>
              </a:rPr>
              <a:t>Design a comparator that receives two 4-bit numbers A and B, and sets the output bit EQ to logic-1 if A and B are equal</a:t>
            </a:r>
          </a:p>
          <a:p>
            <a:pPr lvl="1"/>
            <a:endParaRPr lang="en-US" altLang="en-US" sz="2600" dirty="0">
              <a:ea typeface="ＭＳ Ｐゴシック" panose="020B0600070205080204" pitchFamily="34" charset="-128"/>
            </a:endParaRPr>
          </a:p>
          <a:p>
            <a:pPr lvl="1"/>
            <a:endParaRPr lang="en-US" altLang="en-US" sz="2400" dirty="0">
              <a:ea typeface="ＭＳ Ｐゴシック" panose="020B0600070205080204" pitchFamily="34" charset="-128"/>
            </a:endParaRPr>
          </a:p>
          <a:p>
            <a:pPr lvl="1"/>
            <a:endParaRPr lang="en-US" altLang="en-US" sz="2400" dirty="0">
              <a:ea typeface="ＭＳ Ｐゴシック" panose="020B0600070205080204" pitchFamily="34" charset="-128"/>
            </a:endParaRPr>
          </a:p>
          <a:p>
            <a:pPr lvl="1"/>
            <a:endParaRPr lang="en-US" altLang="en-US" sz="2400" dirty="0">
              <a:ea typeface="ＭＳ Ｐゴシック" panose="020B0600070205080204" pitchFamily="34" charset="-128"/>
            </a:endParaRPr>
          </a:p>
          <a:p>
            <a:pPr lvl="1"/>
            <a:endParaRPr lang="en-US" altLang="en-US" sz="2400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US" sz="2400" dirty="0">
                <a:solidFill>
                  <a:srgbClr val="00B050"/>
                </a:solidFill>
                <a:ea typeface="ＭＳ Ｐゴシック" panose="020B0600070205080204" pitchFamily="34" charset="-128"/>
              </a:rPr>
              <a:t>Hints:</a:t>
            </a:r>
          </a:p>
          <a:p>
            <a:pPr lvl="2"/>
            <a:r>
              <a:rPr lang="en-US" altLang="en-US" sz="2400" dirty="0">
                <a:ea typeface="ＭＳ Ｐゴシック" panose="020B0600070205080204" pitchFamily="34" charset="-128"/>
              </a:rPr>
              <a:t>First compare A and B bit by bit</a:t>
            </a:r>
          </a:p>
          <a:p>
            <a:pPr lvl="2"/>
            <a:r>
              <a:rPr lang="en-US" altLang="en-US" sz="2400" dirty="0">
                <a:ea typeface="ＭＳ Ｐゴシック" panose="020B0600070205080204" pitchFamily="34" charset="-128"/>
              </a:rPr>
              <a:t>Then combine the results of the previous steps to set EQ to logic-1 if all A and B are equal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13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626896-367E-1248-B3E7-7739683DD90A}"/>
              </a:ext>
            </a:extLst>
          </p:cNvPr>
          <p:cNvSpPr/>
          <p:nvPr/>
        </p:nvSpPr>
        <p:spPr>
          <a:xfrm>
            <a:off x="3124200" y="2819400"/>
            <a:ext cx="2819400" cy="1447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Comparator 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8FBA927-5166-D444-B868-675E3F958E73}"/>
              </a:ext>
            </a:extLst>
          </p:cNvPr>
          <p:cNvCxnSpPr/>
          <p:nvPr/>
        </p:nvCxnSpPr>
        <p:spPr>
          <a:xfrm>
            <a:off x="1981200" y="32004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90159DE-1711-8B46-AB81-F58F4E809589}"/>
              </a:ext>
            </a:extLst>
          </p:cNvPr>
          <p:cNvCxnSpPr/>
          <p:nvPr/>
        </p:nvCxnSpPr>
        <p:spPr>
          <a:xfrm>
            <a:off x="1981200" y="36576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55E1C71-4A8A-4042-BF78-52E8EDA54922}"/>
              </a:ext>
            </a:extLst>
          </p:cNvPr>
          <p:cNvCxnSpPr/>
          <p:nvPr/>
        </p:nvCxnSpPr>
        <p:spPr>
          <a:xfrm>
            <a:off x="5943600" y="35433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3514FA6-E46E-4E41-9178-A45F4CBC844B}"/>
              </a:ext>
            </a:extLst>
          </p:cNvPr>
          <p:cNvSpPr txBox="1"/>
          <p:nvPr/>
        </p:nvSpPr>
        <p:spPr>
          <a:xfrm>
            <a:off x="1638300" y="30099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74AA7B-E637-F242-AA16-794BEA0DE49B}"/>
              </a:ext>
            </a:extLst>
          </p:cNvPr>
          <p:cNvSpPr txBox="1"/>
          <p:nvPr/>
        </p:nvSpPr>
        <p:spPr>
          <a:xfrm>
            <a:off x="1638300" y="34671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03E366-EC37-4641-9826-4319AB0D6556}"/>
              </a:ext>
            </a:extLst>
          </p:cNvPr>
          <p:cNvSpPr txBox="1"/>
          <p:nvPr/>
        </p:nvSpPr>
        <p:spPr>
          <a:xfrm>
            <a:off x="6457950" y="3134899"/>
            <a:ext cx="14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EQ (A=B)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503EE3B-4F15-1046-87D1-52B199940E3A}"/>
              </a:ext>
            </a:extLst>
          </p:cNvPr>
          <p:cNvCxnSpPr>
            <a:cxnSpLocks/>
          </p:cNvCxnSpPr>
          <p:nvPr/>
        </p:nvCxnSpPr>
        <p:spPr>
          <a:xfrm flipV="1">
            <a:off x="2552700" y="3048000"/>
            <a:ext cx="190500" cy="3238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4BBA45D-5E9B-3942-A507-BD2369184E65}"/>
              </a:ext>
            </a:extLst>
          </p:cNvPr>
          <p:cNvCxnSpPr>
            <a:cxnSpLocks/>
          </p:cNvCxnSpPr>
          <p:nvPr/>
        </p:nvCxnSpPr>
        <p:spPr>
          <a:xfrm flipV="1">
            <a:off x="2533650" y="3475264"/>
            <a:ext cx="190500" cy="3238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EDA48BF-9C97-9746-ABCD-02DA6683B2E7}"/>
              </a:ext>
            </a:extLst>
          </p:cNvPr>
          <p:cNvSpPr txBox="1"/>
          <p:nvPr/>
        </p:nvSpPr>
        <p:spPr>
          <a:xfrm>
            <a:off x="2324100" y="2793321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4 bits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D732BF-5D5C-4146-BF98-6717E672BCF5}"/>
              </a:ext>
            </a:extLst>
          </p:cNvPr>
          <p:cNvSpPr txBox="1"/>
          <p:nvPr/>
        </p:nvSpPr>
        <p:spPr>
          <a:xfrm>
            <a:off x="2324100" y="3752594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4 bits</a:t>
            </a:r>
          </a:p>
        </p:txBody>
      </p:sp>
    </p:spTree>
    <p:extLst>
      <p:ext uri="{BB962C8B-B14F-4D97-AF65-F5344CB8AC3E}">
        <p14:creationId xmlns:p14="http://schemas.microsoft.com/office/powerpoint/2010/main" val="20304961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Part 2: A More General Comparator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 a circuit that receives two 1-bit inputs A and B, and:</a:t>
            </a:r>
          </a:p>
          <a:p>
            <a:pPr lvl="1"/>
            <a:r>
              <a:rPr lang="en-US" dirty="0"/>
              <a:t>sets its first output (O1) to 1 if </a:t>
            </a:r>
            <a:r>
              <a:rPr lang="en-US" i="1" dirty="0"/>
              <a:t>A&gt;B,</a:t>
            </a:r>
            <a:endParaRPr lang="en-US" dirty="0"/>
          </a:p>
          <a:p>
            <a:pPr lvl="1"/>
            <a:r>
              <a:rPr lang="en-US" dirty="0"/>
              <a:t>sets the second output (O2) to 1 if </a:t>
            </a:r>
            <a:r>
              <a:rPr lang="en-US" i="1" dirty="0"/>
              <a:t>A=B,</a:t>
            </a:r>
            <a:endParaRPr lang="en-US" dirty="0"/>
          </a:p>
          <a:p>
            <a:pPr lvl="1"/>
            <a:r>
              <a:rPr lang="en-US" dirty="0"/>
              <a:t>sets the third output (O3) to 1 if </a:t>
            </a:r>
            <a:r>
              <a:rPr lang="en-US" i="1" dirty="0"/>
              <a:t>A&lt;B</a:t>
            </a:r>
            <a:r>
              <a:rPr lang="en-US" dirty="0"/>
              <a:t>. 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14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CF291D8-79AD-DE49-BE81-2E367903348A}"/>
              </a:ext>
            </a:extLst>
          </p:cNvPr>
          <p:cNvSpPr/>
          <p:nvPr/>
        </p:nvSpPr>
        <p:spPr>
          <a:xfrm>
            <a:off x="3048000" y="3581400"/>
            <a:ext cx="2819400" cy="1447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Comparator 2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83E8EEE-3A54-A34A-9C24-933D2E00A3A6}"/>
              </a:ext>
            </a:extLst>
          </p:cNvPr>
          <p:cNvCxnSpPr/>
          <p:nvPr/>
        </p:nvCxnSpPr>
        <p:spPr>
          <a:xfrm>
            <a:off x="1905000" y="39624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EA6AC53-EA2F-1C4F-9CC6-AB34E783BFC4}"/>
              </a:ext>
            </a:extLst>
          </p:cNvPr>
          <p:cNvCxnSpPr/>
          <p:nvPr/>
        </p:nvCxnSpPr>
        <p:spPr>
          <a:xfrm>
            <a:off x="1905000" y="44196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58217D0-AF1E-104A-8C29-C0E8A30598D6}"/>
              </a:ext>
            </a:extLst>
          </p:cNvPr>
          <p:cNvCxnSpPr/>
          <p:nvPr/>
        </p:nvCxnSpPr>
        <p:spPr>
          <a:xfrm>
            <a:off x="5867400" y="38100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9574ECB-A5AC-E247-B242-65F9E59285EB}"/>
              </a:ext>
            </a:extLst>
          </p:cNvPr>
          <p:cNvCxnSpPr/>
          <p:nvPr/>
        </p:nvCxnSpPr>
        <p:spPr>
          <a:xfrm>
            <a:off x="5867400" y="42672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8C70C2-1EC9-024A-8BF4-E3AF53D55646}"/>
              </a:ext>
            </a:extLst>
          </p:cNvPr>
          <p:cNvCxnSpPr/>
          <p:nvPr/>
        </p:nvCxnSpPr>
        <p:spPr>
          <a:xfrm>
            <a:off x="5867400" y="47244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9B17035-0DCA-F842-BB03-A4DC9CC92140}"/>
              </a:ext>
            </a:extLst>
          </p:cNvPr>
          <p:cNvSpPr txBox="1"/>
          <p:nvPr/>
        </p:nvSpPr>
        <p:spPr>
          <a:xfrm>
            <a:off x="1562100" y="37719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779F1E-15CC-084A-B2E6-00E5922B3727}"/>
              </a:ext>
            </a:extLst>
          </p:cNvPr>
          <p:cNvSpPr txBox="1"/>
          <p:nvPr/>
        </p:nvSpPr>
        <p:spPr>
          <a:xfrm>
            <a:off x="1562100" y="42291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5DF96BA-2E7E-C441-9F62-6D708736BA52}"/>
              </a:ext>
            </a:extLst>
          </p:cNvPr>
          <p:cNvSpPr txBox="1"/>
          <p:nvPr/>
        </p:nvSpPr>
        <p:spPr>
          <a:xfrm>
            <a:off x="6324600" y="350222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O1 (A&gt;B)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C540558-E0EA-E442-9EB2-4904784A6E68}"/>
              </a:ext>
            </a:extLst>
          </p:cNvPr>
          <p:cNvSpPr txBox="1"/>
          <p:nvPr/>
        </p:nvSpPr>
        <p:spPr>
          <a:xfrm>
            <a:off x="6324600" y="3888764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O2 (A=B)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C871B8-056B-6D49-9F4A-3F1F6D951490}"/>
              </a:ext>
            </a:extLst>
          </p:cNvPr>
          <p:cNvSpPr txBox="1"/>
          <p:nvPr/>
        </p:nvSpPr>
        <p:spPr>
          <a:xfrm>
            <a:off x="6324600" y="4342224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O3 (A&lt;B)</a:t>
            </a:r>
          </a:p>
        </p:txBody>
      </p:sp>
    </p:spTree>
    <p:extLst>
      <p:ext uri="{BB962C8B-B14F-4D97-AF65-F5344CB8AC3E}">
        <p14:creationId xmlns:p14="http://schemas.microsoft.com/office/powerpoint/2010/main" val="36896357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/>
              </a:rPr>
              <a:t>Part 3: </a:t>
            </a:r>
            <a:r>
              <a:rPr lang="en-US" sz="3200" dirty="0">
                <a:ea typeface="ＭＳ Ｐゴシック"/>
              </a:rPr>
              <a:t>Circuits with Only NAND Gates </a:t>
            </a:r>
            <a:endParaRPr lang="en-US" altLang="en-US" sz="3200" dirty="0">
              <a:ea typeface="ＭＳ Ｐゴシック" panose="020B0600070205080204" pitchFamily="34" charset="-128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Design the circuit of Part 2 using </a:t>
            </a:r>
            <a:r>
              <a:rPr lang="en-US" dirty="0">
                <a:solidFill>
                  <a:srgbClr val="0000FF"/>
                </a:solidFill>
              </a:rPr>
              <a:t>only NAND gates</a:t>
            </a:r>
            <a:endParaRPr lang="en-US" dirty="0"/>
          </a:p>
          <a:p>
            <a:pPr lvl="0"/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en-US" dirty="0">
                <a:solidFill>
                  <a:srgbClr val="7030A0"/>
                </a:solidFill>
              </a:rPr>
              <a:t>Logical Completeness:</a:t>
            </a:r>
          </a:p>
          <a:p>
            <a:pPr lvl="1"/>
            <a:r>
              <a:rPr lang="en-US" dirty="0"/>
              <a:t>The set of gates {AND, OR, NOT} is </a:t>
            </a:r>
            <a:r>
              <a:rPr lang="en-US" dirty="0">
                <a:solidFill>
                  <a:srgbClr val="00B050"/>
                </a:solidFill>
              </a:rPr>
              <a:t>logically complete </a:t>
            </a:r>
            <a:r>
              <a:rPr lang="en-US" dirty="0"/>
              <a:t>because we can build a circuit to carry out the specification of any combinatorial logic we wish, without any other kind of gate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NAND and NOR are also logically complete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15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7887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Last Words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In this lab, you will draw the schematics of some simple operations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Part 1: A comparator circuit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Part 2: A more general comparator circuit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Part 3: Designing circuits using </a:t>
            </a:r>
            <a:r>
              <a:rPr lang="en-US" dirty="0">
                <a:solidFill>
                  <a:srgbClr val="00B050"/>
                </a:solidFill>
              </a:rPr>
              <a:t>only </a:t>
            </a:r>
            <a:r>
              <a:rPr lang="en-US">
                <a:solidFill>
                  <a:srgbClr val="00B050"/>
                </a:solidFill>
              </a:rPr>
              <a:t>NAND gates</a:t>
            </a:r>
            <a:endParaRPr lang="en-US" dirty="0">
              <a:solidFill>
                <a:srgbClr val="00B050"/>
              </a:solidFill>
            </a:endParaRPr>
          </a:p>
          <a:p>
            <a:pPr lvl="0"/>
            <a:endParaRPr lang="en-US" dirty="0"/>
          </a:p>
          <a:p>
            <a:pPr lvl="0"/>
            <a:r>
              <a:rPr lang="en-US" dirty="0"/>
              <a:t>You will find </a:t>
            </a:r>
            <a:r>
              <a:rPr lang="en-US" dirty="0">
                <a:solidFill>
                  <a:srgbClr val="FF0000"/>
                </a:solidFill>
              </a:rPr>
              <a:t>more exercises in the lab report</a:t>
            </a:r>
            <a:endParaRPr lang="en-US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16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1555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Report Deadline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17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436ECE-BCD2-FC4E-B15B-D91892232FA5}"/>
              </a:ext>
            </a:extLst>
          </p:cNvPr>
          <p:cNvSpPr txBox="1"/>
          <p:nvPr/>
        </p:nvSpPr>
        <p:spPr>
          <a:xfrm>
            <a:off x="1738308" y="3044279"/>
            <a:ext cx="56673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23:59, 20 March 2020</a:t>
            </a:r>
          </a:p>
        </p:txBody>
      </p:sp>
    </p:spTree>
    <p:extLst>
      <p:ext uri="{BB962C8B-B14F-4D97-AF65-F5344CB8AC3E}">
        <p14:creationId xmlns:p14="http://schemas.microsoft.com/office/powerpoint/2010/main" val="162600681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76201" y="457200"/>
            <a:ext cx="9143999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 </a:t>
            </a: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Lab 1 Supplement:</a:t>
            </a:r>
            <a:b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Drawing Basic Circuits</a:t>
            </a: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28 February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562503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What We Will Learn?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In Lab 1, you will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design simple combinatorial circuits</a:t>
            </a:r>
          </a:p>
          <a:p>
            <a:pPr>
              <a:lnSpc>
                <a:spcPct val="20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We will cover a tutorial about:</a:t>
            </a:r>
          </a:p>
          <a:p>
            <a:pPr lvl="1">
              <a:lnSpc>
                <a:spcPct val="200000"/>
              </a:lnSpc>
            </a:pPr>
            <a:r>
              <a:rPr lang="en-US" altLang="en-US" sz="2400" dirty="0">
                <a:ea typeface="ＭＳ Ｐゴシック" panose="020B0600070205080204" pitchFamily="34" charset="-128"/>
              </a:rPr>
              <a:t>Boolean Equations</a:t>
            </a:r>
          </a:p>
          <a:p>
            <a:pPr lvl="2">
              <a:lnSpc>
                <a:spcPct val="20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Logic operations with binary numbers</a:t>
            </a:r>
          </a:p>
          <a:p>
            <a:pPr lvl="1">
              <a:lnSpc>
                <a:spcPct val="200000"/>
              </a:lnSpc>
            </a:pPr>
            <a:r>
              <a:rPr lang="en-US" altLang="en-US" sz="2400" dirty="0">
                <a:ea typeface="ＭＳ Ｐゴシック" panose="020B0600070205080204" pitchFamily="34" charset="-128"/>
              </a:rPr>
              <a:t>Logic Gates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Basic blocks that are </a:t>
            </a:r>
            <a:r>
              <a:rPr lang="en-US" dirty="0"/>
              <a:t>interconnected to form larger units that are needed to construct a computer</a:t>
            </a:r>
          </a:p>
          <a:p>
            <a:pPr lvl="1"/>
            <a:endParaRPr lang="en-US" altLang="en-US" sz="2600" dirty="0">
              <a:ea typeface="ＭＳ Ｐゴシック" panose="020B0600070205080204" pitchFamily="34" charset="-128"/>
            </a:endParaRP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6703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Boolean Equations and</a:t>
            </a:r>
            <a:br>
              <a:rPr lang="en-US"/>
            </a:br>
            <a:r>
              <a:rPr lang="en-US"/>
              <a:t>Logic Gates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52648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75B33-8BE0-4A53-90E6-998156EF6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Equations: NOT / AND / 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6104C2-AFD2-4465-B7A5-C3A959E159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24600"/>
            <a:ext cx="2133600" cy="457200"/>
          </a:xfrm>
        </p:spPr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5" name="A">
            <a:extLst>
              <a:ext uri="{FF2B5EF4-FFF2-40B4-BE49-F238E27FC236}">
                <a16:creationId xmlns:a16="http://schemas.microsoft.com/office/drawing/2014/main" id="{D7204F92-E047-4E22-A00C-C6F71D1899A7}"/>
              </a:ext>
            </a:extLst>
          </p:cNvPr>
          <p:cNvSpPr txBox="1"/>
          <p:nvPr/>
        </p:nvSpPr>
        <p:spPr>
          <a:xfrm>
            <a:off x="1570037" y="3059650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</a:t>
            </a:r>
          </a:p>
        </p:txBody>
      </p:sp>
      <p:sp>
        <p:nvSpPr>
          <p:cNvPr id="6" name="B">
            <a:extLst>
              <a:ext uri="{FF2B5EF4-FFF2-40B4-BE49-F238E27FC236}">
                <a16:creationId xmlns:a16="http://schemas.microsoft.com/office/drawing/2014/main" id="{01CC1B2D-82E4-41E4-8757-0B45659E5A13}"/>
              </a:ext>
            </a:extLst>
          </p:cNvPr>
          <p:cNvSpPr txBox="1"/>
          <p:nvPr/>
        </p:nvSpPr>
        <p:spPr>
          <a:xfrm>
            <a:off x="1570037" y="3350163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</a:t>
            </a:r>
          </a:p>
        </p:txBody>
      </p:sp>
      <p:sp>
        <p:nvSpPr>
          <p:cNvPr id="7" name="A • B">
            <a:extLst>
              <a:ext uri="{FF2B5EF4-FFF2-40B4-BE49-F238E27FC236}">
                <a16:creationId xmlns:a16="http://schemas.microsoft.com/office/drawing/2014/main" id="{76942766-90E8-4B05-93DB-A064DD911A44}"/>
              </a:ext>
            </a:extLst>
          </p:cNvPr>
          <p:cNvSpPr txBox="1"/>
          <p:nvPr/>
        </p:nvSpPr>
        <p:spPr>
          <a:xfrm>
            <a:off x="3119437" y="3202525"/>
            <a:ext cx="709973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A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 ·</a:t>
            </a:r>
            <a:r>
              <a:rPr b="0"/>
              <a:t> </a:t>
            </a:r>
            <a:r>
              <a:t>B</a:t>
            </a:r>
          </a:p>
        </p:txBody>
      </p:sp>
      <p:sp>
        <p:nvSpPr>
          <p:cNvPr id="8" name="Line">
            <a:extLst>
              <a:ext uri="{FF2B5EF4-FFF2-40B4-BE49-F238E27FC236}">
                <a16:creationId xmlns:a16="http://schemas.microsoft.com/office/drawing/2014/main" id="{1D658DB2-7068-49C9-B612-2E2DF6A92BA2}"/>
              </a:ext>
            </a:extLst>
          </p:cNvPr>
          <p:cNvSpPr/>
          <p:nvPr/>
        </p:nvSpPr>
        <p:spPr>
          <a:xfrm>
            <a:off x="260350" y="4439188"/>
            <a:ext cx="8396288" cy="1588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9" name="A • B (reads “A and B”) is 1 iff A and B are both 1">
            <a:extLst>
              <a:ext uri="{FF2B5EF4-FFF2-40B4-BE49-F238E27FC236}">
                <a16:creationId xmlns:a16="http://schemas.microsoft.com/office/drawing/2014/main" id="{8322B36B-8190-4D6B-8E52-1478533D36E2}"/>
              </a:ext>
            </a:extLst>
          </p:cNvPr>
          <p:cNvSpPr txBox="1"/>
          <p:nvPr/>
        </p:nvSpPr>
        <p:spPr>
          <a:xfrm>
            <a:off x="341312" y="2394488"/>
            <a:ext cx="8242301" cy="434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400" dirty="0">
                <a:uFill>
                  <a:solidFill>
                    <a:srgbClr val="DA273E"/>
                  </a:solidFill>
                </a:uFill>
                <a:latin typeface="+mj-lt"/>
              </a:rPr>
              <a:t>A • B </a:t>
            </a:r>
            <a:r>
              <a:rPr sz="2400" i="1" dirty="0">
                <a:uFill>
                  <a:solidFill>
                    <a:srgbClr val="DA273E"/>
                  </a:solidFill>
                </a:uFill>
                <a:latin typeface="+mj-lt"/>
              </a:rPr>
              <a:t>(reads “A and B”)</a:t>
            </a:r>
            <a:r>
              <a:rPr sz="2400" dirty="0">
                <a:uFill>
                  <a:solidFill>
                    <a:srgbClr val="DA273E"/>
                  </a:solidFill>
                </a:uFill>
                <a:latin typeface="+mj-lt"/>
              </a:rPr>
              <a:t> is 1 </a:t>
            </a:r>
            <a:r>
              <a:rPr sz="2400" dirty="0" err="1">
                <a:uFill>
                  <a:solidFill>
                    <a:srgbClr val="DA273E"/>
                  </a:solidFill>
                </a:uFill>
                <a:latin typeface="+mj-lt"/>
              </a:rPr>
              <a:t>iff</a:t>
            </a:r>
            <a:r>
              <a:rPr sz="2400" dirty="0">
                <a:uFill>
                  <a:solidFill>
                    <a:srgbClr val="DA273E"/>
                  </a:solidFill>
                </a:uFill>
                <a:latin typeface="+mj-lt"/>
              </a:rPr>
              <a:t> A and B are both 1</a:t>
            </a:r>
          </a:p>
        </p:txBody>
      </p:sp>
      <p:sp>
        <p:nvSpPr>
          <p:cNvPr id="10" name="A">
            <a:extLst>
              <a:ext uri="{FF2B5EF4-FFF2-40B4-BE49-F238E27FC236}">
                <a16:creationId xmlns:a16="http://schemas.microsoft.com/office/drawing/2014/main" id="{30F9B4AD-72C6-4ED2-A1F3-CA0A7A2476F9}"/>
              </a:ext>
            </a:extLst>
          </p:cNvPr>
          <p:cNvSpPr txBox="1"/>
          <p:nvPr/>
        </p:nvSpPr>
        <p:spPr>
          <a:xfrm>
            <a:off x="1579562" y="5213888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</a:t>
            </a:r>
          </a:p>
        </p:txBody>
      </p:sp>
      <p:sp>
        <p:nvSpPr>
          <p:cNvPr id="11" name="B">
            <a:extLst>
              <a:ext uri="{FF2B5EF4-FFF2-40B4-BE49-F238E27FC236}">
                <a16:creationId xmlns:a16="http://schemas.microsoft.com/office/drawing/2014/main" id="{384E0C9F-A4E5-43A7-8A37-209CF96E70C9}"/>
              </a:ext>
            </a:extLst>
          </p:cNvPr>
          <p:cNvSpPr txBox="1"/>
          <p:nvPr/>
        </p:nvSpPr>
        <p:spPr>
          <a:xfrm>
            <a:off x="1579562" y="5542501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</a:t>
            </a:r>
          </a:p>
        </p:txBody>
      </p:sp>
      <p:sp>
        <p:nvSpPr>
          <p:cNvPr id="12" name="A + B">
            <a:extLst>
              <a:ext uri="{FF2B5EF4-FFF2-40B4-BE49-F238E27FC236}">
                <a16:creationId xmlns:a16="http://schemas.microsoft.com/office/drawing/2014/main" id="{3D60B849-6D46-47A5-B0A2-F7C9FA881F9B}"/>
              </a:ext>
            </a:extLst>
          </p:cNvPr>
          <p:cNvSpPr txBox="1"/>
          <p:nvPr/>
        </p:nvSpPr>
        <p:spPr>
          <a:xfrm>
            <a:off x="3090862" y="5394863"/>
            <a:ext cx="73832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A</a:t>
            </a:r>
            <a:r>
              <a:rPr b="0" dirty="0">
                <a:latin typeface="Symbol"/>
                <a:ea typeface="Symbol"/>
                <a:cs typeface="Symbol"/>
                <a:sym typeface="Symbol"/>
              </a:rPr>
              <a:t> </a:t>
            </a:r>
            <a:r>
              <a:rPr dirty="0"/>
              <a:t>+ B</a:t>
            </a:r>
          </a:p>
        </p:txBody>
      </p:sp>
      <p:sp>
        <p:nvSpPr>
          <p:cNvPr id="13" name="A + B (reads “A or B”) is 1 iff either A or B is 1">
            <a:extLst>
              <a:ext uri="{FF2B5EF4-FFF2-40B4-BE49-F238E27FC236}">
                <a16:creationId xmlns:a16="http://schemas.microsoft.com/office/drawing/2014/main" id="{A0B0A317-70C5-4145-A7FD-256D7B4D25E0}"/>
              </a:ext>
            </a:extLst>
          </p:cNvPr>
          <p:cNvSpPr txBox="1"/>
          <p:nvPr/>
        </p:nvSpPr>
        <p:spPr>
          <a:xfrm>
            <a:off x="368300" y="4542375"/>
            <a:ext cx="8242300" cy="434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400" dirty="0">
                <a:uFill>
                  <a:solidFill>
                    <a:srgbClr val="DA273E"/>
                  </a:solidFill>
                </a:uFill>
                <a:latin typeface="+mj-lt"/>
              </a:rPr>
              <a:t>A + B </a:t>
            </a:r>
            <a:r>
              <a:rPr sz="2400" i="1" dirty="0">
                <a:uFill>
                  <a:solidFill>
                    <a:srgbClr val="DA273E"/>
                  </a:solidFill>
                </a:uFill>
                <a:latin typeface="+mj-lt"/>
              </a:rPr>
              <a:t>(reads “A or B”)</a:t>
            </a:r>
            <a:r>
              <a:rPr sz="2400" dirty="0">
                <a:uFill>
                  <a:solidFill>
                    <a:srgbClr val="DA273E"/>
                  </a:solidFill>
                </a:uFill>
                <a:latin typeface="+mj-lt"/>
              </a:rPr>
              <a:t> is 1 </a:t>
            </a:r>
            <a:r>
              <a:rPr sz="2400" dirty="0" err="1">
                <a:uFill>
                  <a:solidFill>
                    <a:srgbClr val="DA273E"/>
                  </a:solidFill>
                </a:uFill>
                <a:latin typeface="+mj-lt"/>
              </a:rPr>
              <a:t>iff</a:t>
            </a:r>
            <a:r>
              <a:rPr sz="2400" dirty="0">
                <a:uFill>
                  <a:solidFill>
                    <a:srgbClr val="DA273E"/>
                  </a:solidFill>
                </a:uFill>
                <a:latin typeface="+mj-lt"/>
              </a:rPr>
              <a:t> either A or B is 1</a:t>
            </a:r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6193A60F-E682-4E8D-864E-AC2538DCEC77}"/>
              </a:ext>
            </a:extLst>
          </p:cNvPr>
          <p:cNvSpPr/>
          <p:nvPr/>
        </p:nvSpPr>
        <p:spPr>
          <a:xfrm>
            <a:off x="228600" y="2229388"/>
            <a:ext cx="8396288" cy="1588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5" name="A">
            <a:extLst>
              <a:ext uri="{FF2B5EF4-FFF2-40B4-BE49-F238E27FC236}">
                <a16:creationId xmlns:a16="http://schemas.microsoft.com/office/drawing/2014/main" id="{368680A7-3AB2-43B9-A82C-AA5D1465857E}"/>
              </a:ext>
            </a:extLst>
          </p:cNvPr>
          <p:cNvSpPr txBox="1"/>
          <p:nvPr/>
        </p:nvSpPr>
        <p:spPr>
          <a:xfrm>
            <a:off x="1676400" y="1536700"/>
            <a:ext cx="319075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A'">
                <a:extLst>
                  <a:ext uri="{FF2B5EF4-FFF2-40B4-BE49-F238E27FC236}">
                    <a16:creationId xmlns:a16="http://schemas.microsoft.com/office/drawing/2014/main" id="{72CA8E43-1F7F-452F-9573-FB0A08C5E8FF}"/>
                  </a:ext>
                </a:extLst>
              </p:cNvPr>
              <p:cNvSpPr txBox="1"/>
              <p:nvPr/>
            </p:nvSpPr>
            <p:spPr>
              <a:xfrm>
                <a:off x="2971800" y="1531937"/>
                <a:ext cx="398506" cy="38036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50800" tIns="50800" rIns="50800" bIns="50800">
                <a:spAutoFit/>
              </a:bodyPr>
              <a:lstStyle>
                <a:lvl1pPr marL="39686" marR="39686" defTabSz="914400">
                  <a:lnSpc>
                    <a:spcPct val="90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bar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16" name="A'">
                <a:extLst>
                  <a:ext uri="{FF2B5EF4-FFF2-40B4-BE49-F238E27FC236}">
                    <a16:creationId xmlns:a16="http://schemas.microsoft.com/office/drawing/2014/main" id="{72CA8E43-1F7F-452F-9573-FB0A08C5E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00" y="1531937"/>
                <a:ext cx="398506" cy="38036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A' (reads “not A”) is 1 iff A is 0">
                <a:extLst>
                  <a:ext uri="{FF2B5EF4-FFF2-40B4-BE49-F238E27FC236}">
                    <a16:creationId xmlns:a16="http://schemas.microsoft.com/office/drawing/2014/main" id="{C53674E9-4953-4F30-AE20-574F1017EB8B}"/>
                  </a:ext>
                </a:extLst>
              </p:cNvPr>
              <p:cNvSpPr txBox="1"/>
              <p:nvPr/>
            </p:nvSpPr>
            <p:spPr>
              <a:xfrm>
                <a:off x="304800" y="957262"/>
                <a:ext cx="8242300" cy="47295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50800" tIns="50800" rIns="50800" bIns="50800">
                <a:spAutoFit/>
              </a:bodyPr>
              <a:lstStyle/>
              <a:p>
                <a:pPr marL="39686" marR="39686" defTabSz="914400">
                  <a:lnSpc>
                    <a:spcPct val="90000"/>
                  </a:lnSpc>
                  <a:buClr>
                    <a:srgbClr val="DA273E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</m:bar>
                  </m:oMath>
                </a14:m>
                <a:r>
                  <a:rPr sz="2400" dirty="0">
                    <a:uFill>
                      <a:solidFill>
                        <a:srgbClr val="DA273E"/>
                      </a:solidFill>
                    </a:uFill>
                    <a:latin typeface="+mj-lt"/>
                  </a:rPr>
                  <a:t> </a:t>
                </a:r>
                <a:r>
                  <a:rPr sz="2400" i="1" dirty="0">
                    <a:uFill>
                      <a:solidFill>
                        <a:srgbClr val="DA273E"/>
                      </a:solidFill>
                    </a:uFill>
                    <a:latin typeface="+mj-lt"/>
                  </a:rPr>
                  <a:t>(reads “not A”)</a:t>
                </a:r>
                <a:r>
                  <a:rPr sz="2400" dirty="0">
                    <a:uFill>
                      <a:solidFill>
                        <a:srgbClr val="DA273E"/>
                      </a:solidFill>
                    </a:uFill>
                    <a:latin typeface="+mj-lt"/>
                  </a:rPr>
                  <a:t> is 1 </a:t>
                </a:r>
                <a:r>
                  <a:rPr sz="2400" dirty="0" err="1">
                    <a:uFill>
                      <a:solidFill>
                        <a:srgbClr val="DA273E"/>
                      </a:solidFill>
                    </a:uFill>
                    <a:latin typeface="+mj-lt"/>
                  </a:rPr>
                  <a:t>iff</a:t>
                </a:r>
                <a:r>
                  <a:rPr sz="2400" dirty="0">
                    <a:uFill>
                      <a:solidFill>
                        <a:srgbClr val="DA273E"/>
                      </a:solidFill>
                    </a:uFill>
                    <a:latin typeface="+mj-lt"/>
                  </a:rPr>
                  <a:t> A is 0</a:t>
                </a:r>
              </a:p>
            </p:txBody>
          </p:sp>
        </mc:Choice>
        <mc:Fallback xmlns="">
          <p:sp>
            <p:nvSpPr>
              <p:cNvPr id="17" name="A' (reads “not A”) is 1 iff A is 0">
                <a:extLst>
                  <a:ext uri="{FF2B5EF4-FFF2-40B4-BE49-F238E27FC236}">
                    <a16:creationId xmlns:a16="http://schemas.microsoft.com/office/drawing/2014/main" id="{C53674E9-4953-4F30-AE20-574F1017E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957262"/>
                <a:ext cx="8242300" cy="472950"/>
              </a:xfrm>
              <a:prstGeom prst="rect">
                <a:avLst/>
              </a:prstGeom>
              <a:blipFill>
                <a:blip r:embed="rId3"/>
                <a:stretch>
                  <a:fillRect t="-7692" b="-2820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droppedImage.pdf" descr="droppedImage.pdf">
            <a:extLst>
              <a:ext uri="{FF2B5EF4-FFF2-40B4-BE49-F238E27FC236}">
                <a16:creationId xmlns:a16="http://schemas.microsoft.com/office/drawing/2014/main" id="{7F146B6A-3240-4308-AC5E-9FBDE9AF61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3900" y="1397000"/>
            <a:ext cx="1041400" cy="736600"/>
          </a:xfrm>
          <a:prstGeom prst="rect">
            <a:avLst/>
          </a:prstGeom>
          <a:ln w="25400"/>
        </p:spPr>
      </p:pic>
      <p:pic>
        <p:nvPicPr>
          <p:cNvPr id="19" name="droppedImage.pdf" descr="droppedImage.pdf">
            <a:extLst>
              <a:ext uri="{FF2B5EF4-FFF2-40B4-BE49-F238E27FC236}">
                <a16:creationId xmlns:a16="http://schemas.microsoft.com/office/drawing/2014/main" id="{4A08919D-6952-41D8-BAC3-57B8BC58EA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0400" y="3067588"/>
            <a:ext cx="1155700" cy="736600"/>
          </a:xfrm>
          <a:prstGeom prst="rect">
            <a:avLst/>
          </a:prstGeom>
          <a:ln w="25400"/>
        </p:spPr>
      </p:pic>
      <p:pic>
        <p:nvPicPr>
          <p:cNvPr id="20" name="droppedImage.pdf" descr="droppedImage.pdf">
            <a:extLst>
              <a:ext uri="{FF2B5EF4-FFF2-40B4-BE49-F238E27FC236}">
                <a16:creationId xmlns:a16="http://schemas.microsoft.com/office/drawing/2014/main" id="{CC55843F-38D3-40C7-A164-E64F42E321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0400" y="5256751"/>
            <a:ext cx="1155700" cy="736600"/>
          </a:xfrm>
          <a:prstGeom prst="rect">
            <a:avLst/>
          </a:prstGeom>
          <a:ln w="25400"/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Table">
                <a:extLst>
                  <a:ext uri="{FF2B5EF4-FFF2-40B4-BE49-F238E27FC236}">
                    <a16:creationId xmlns:a16="http://schemas.microsoft.com/office/drawing/2014/main" id="{01FD4D4A-DAEF-461D-BBFB-193D8817100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132666432"/>
                  </p:ext>
                </p:extLst>
              </p:nvPr>
            </p:nvGraphicFramePr>
            <p:xfrm>
              <a:off x="7335838" y="921959"/>
              <a:ext cx="1016000" cy="1254062"/>
            </p:xfrm>
            <a:graphic>
              <a:graphicData uri="http://schemas.openxmlformats.org/drawingml/2006/table">
                <a:tbl>
                  <a:tblPr/>
                  <a:tblGrid>
                    <a:gridCol w="508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08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bar>
                                  <m:barPr>
                                    <m:pos m:val="top"/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</m:bar>
                              </m:oMath>
                            </m:oMathPara>
                          </a14:m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Table">
                <a:extLst>
                  <a:ext uri="{FF2B5EF4-FFF2-40B4-BE49-F238E27FC236}">
                    <a16:creationId xmlns:a16="http://schemas.microsoft.com/office/drawing/2014/main" id="{01FD4D4A-DAEF-461D-BBFB-193D8817100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132666432"/>
                  </p:ext>
                </p:extLst>
              </p:nvPr>
            </p:nvGraphicFramePr>
            <p:xfrm>
              <a:off x="7335838" y="921959"/>
              <a:ext cx="1016000" cy="1254062"/>
            </p:xfrm>
            <a:graphic>
              <a:graphicData uri="http://schemas.openxmlformats.org/drawingml/2006/table">
                <a:tbl>
                  <a:tblPr/>
                  <a:tblGrid>
                    <a:gridCol w="508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08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4126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7"/>
                          <a:stretch>
                            <a:fillRect l="-19512" r="-100000" b="-20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7"/>
                          <a:stretch>
                            <a:fillRect l="-122500" r="-2500" b="-205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064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064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2" name="Table">
                <a:extLst>
                  <a:ext uri="{FF2B5EF4-FFF2-40B4-BE49-F238E27FC236}">
                    <a16:creationId xmlns:a16="http://schemas.microsoft.com/office/drawing/2014/main" id="{B51F5D0C-7C35-4F50-8E3D-6BE165A5DE0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00285674"/>
                  </p:ext>
                </p:extLst>
              </p:nvPr>
            </p:nvGraphicFramePr>
            <p:xfrm>
              <a:off x="7112000" y="2318288"/>
              <a:ext cx="1524000" cy="1905000"/>
            </p:xfrm>
            <a:graphic>
              <a:graphicData uri="http://schemas.openxmlformats.org/drawingml/2006/table">
                <a:tbl>
                  <a:tblPr/>
                  <a:tblGrid>
                    <a:gridCol w="381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1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oMath>
                          </a14:m>
                          <a:r>
                            <a:rPr lang="en-US"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 • 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solidFill>
                                    <a:srgbClr val="2F2F2F"/>
                                  </a:solidFill>
                                  <a:uFill>
                                    <a:solidFill>
                                      <a:srgbClr val="2F2F2F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</m:oMath>
                          </a14:m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2" name="Table">
                <a:extLst>
                  <a:ext uri="{FF2B5EF4-FFF2-40B4-BE49-F238E27FC236}">
                    <a16:creationId xmlns:a16="http://schemas.microsoft.com/office/drawing/2014/main" id="{B51F5D0C-7C35-4F50-8E3D-6BE165A5DE0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00285674"/>
                  </p:ext>
                </p:extLst>
              </p:nvPr>
            </p:nvGraphicFramePr>
            <p:xfrm>
              <a:off x="7112000" y="2318288"/>
              <a:ext cx="1524000" cy="1905000"/>
            </p:xfrm>
            <a:graphic>
              <a:graphicData uri="http://schemas.openxmlformats.org/drawingml/2006/table">
                <a:tbl>
                  <a:tblPr/>
                  <a:tblGrid>
                    <a:gridCol w="381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1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8"/>
                          <a:stretch>
                            <a:fillRect l="-43333" t="-10000" r="-303333" b="-4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8"/>
                          <a:stretch>
                            <a:fillRect l="-143333" t="-10000" r="-203333" b="-4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8"/>
                          <a:stretch>
                            <a:fillRect l="-121667" t="-10000" r="-1667" b="-43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Table">
                <a:extLst>
                  <a:ext uri="{FF2B5EF4-FFF2-40B4-BE49-F238E27FC236}">
                    <a16:creationId xmlns:a16="http://schemas.microsoft.com/office/drawing/2014/main" id="{00B510F3-6D15-443C-BD10-53F55CE4464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614627022"/>
                  </p:ext>
                </p:extLst>
              </p:nvPr>
            </p:nvGraphicFramePr>
            <p:xfrm>
              <a:off x="7135019" y="4506992"/>
              <a:ext cx="1524000" cy="1905000"/>
            </p:xfrm>
            <a:graphic>
              <a:graphicData uri="http://schemas.openxmlformats.org/drawingml/2006/table">
                <a:tbl>
                  <a:tblPr/>
                  <a:tblGrid>
                    <a:gridCol w="381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1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oMath>
                          </a14:m>
                          <a:r>
                            <a:rPr lang="en-US"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 </a:t>
                          </a:r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Table">
                <a:extLst>
                  <a:ext uri="{FF2B5EF4-FFF2-40B4-BE49-F238E27FC236}">
                    <a16:creationId xmlns:a16="http://schemas.microsoft.com/office/drawing/2014/main" id="{00B510F3-6D15-443C-BD10-53F55CE4464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614627022"/>
                  </p:ext>
                </p:extLst>
              </p:nvPr>
            </p:nvGraphicFramePr>
            <p:xfrm>
              <a:off x="7135019" y="4506992"/>
              <a:ext cx="1524000" cy="1905000"/>
            </p:xfrm>
            <a:graphic>
              <a:graphicData uri="http://schemas.openxmlformats.org/drawingml/2006/table">
                <a:tbl>
                  <a:tblPr/>
                  <a:tblGrid>
                    <a:gridCol w="381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1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9"/>
                          <a:stretch>
                            <a:fillRect l="-40000" r="-306667" b="-4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9"/>
                          <a:stretch>
                            <a:fillRect l="-135484" r="-196774" b="-4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9"/>
                          <a:stretch>
                            <a:fillRect l="-121667" r="-1667" b="-43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315778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575D1-BC59-4A34-BA83-33A90199E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Boolean Algebra:  Big Picture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2E0FD8-42C5-44AB-A169-963FD4C9D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algebra on 1’s and 0’s</a:t>
            </a:r>
          </a:p>
          <a:p>
            <a:pPr lvl="1"/>
            <a:r>
              <a:rPr lang="en-US" dirty="0"/>
              <a:t>with AND, OR, NOT operations </a:t>
            </a:r>
          </a:p>
          <a:p>
            <a:r>
              <a:rPr lang="en-US" dirty="0"/>
              <a:t>What you start with</a:t>
            </a:r>
          </a:p>
          <a:p>
            <a:pPr lvl="1"/>
            <a:r>
              <a:rPr lang="en-US" dirty="0">
                <a:solidFill>
                  <a:srgbClr val="0000FF"/>
                </a:solidFill>
                <a:uFill>
                  <a:solidFill>
                    <a:srgbClr val="D21C42"/>
                  </a:solidFill>
                </a:uFill>
              </a:rPr>
              <a:t>Axioms:</a:t>
            </a:r>
            <a:r>
              <a:rPr lang="en-US" dirty="0"/>
              <a:t>  basic stuff about objects and</a:t>
            </a:r>
            <a:br>
              <a:rPr lang="en-US" dirty="0"/>
            </a:br>
            <a:r>
              <a:rPr lang="en-US" dirty="0"/>
              <a:t>operations you just assume to be true at the start</a:t>
            </a:r>
          </a:p>
          <a:p>
            <a:r>
              <a:rPr lang="en-US" dirty="0"/>
              <a:t>What you derive first</a:t>
            </a:r>
          </a:p>
          <a:p>
            <a:pPr lvl="1"/>
            <a:r>
              <a:rPr lang="en-US" dirty="0">
                <a:solidFill>
                  <a:srgbClr val="0000FF"/>
                </a:solidFill>
                <a:uFill>
                  <a:solidFill>
                    <a:srgbClr val="D21C42"/>
                  </a:solidFill>
                </a:uFill>
              </a:rPr>
              <a:t>Laws and theorems:</a:t>
            </a:r>
            <a:r>
              <a:rPr lang="en-US" dirty="0"/>
              <a:t>  allow you to manipulate Boolean expressions</a:t>
            </a:r>
          </a:p>
          <a:p>
            <a:pPr lvl="1"/>
            <a:r>
              <a:rPr lang="en-US" dirty="0"/>
              <a:t>…also allow us to do some simplification on Boolean expressions</a:t>
            </a:r>
          </a:p>
          <a:p>
            <a:r>
              <a:rPr lang="en-US" dirty="0"/>
              <a:t>What you derive later</a:t>
            </a:r>
          </a:p>
          <a:p>
            <a:pPr lvl="1"/>
            <a:r>
              <a:rPr lang="en-US" dirty="0"/>
              <a:t>More “sophisticated” properties useful for manipulating digital designs represented in the form of Boolean equations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EE48A3-E176-4E96-8DBD-C57FF06CE3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79EF5C-C746-4084-8A0D-12DD977AB7F9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5" name="H4020347-George_Boole-SPL.png" descr="H4020347-George_Boole-SPL.png">
            <a:extLst>
              <a:ext uri="{FF2B5EF4-FFF2-40B4-BE49-F238E27FC236}">
                <a16:creationId xmlns:a16="http://schemas.microsoft.com/office/drawing/2014/main" id="{84BF7AD2-E5DE-4C5A-B6B4-C7C5CDB965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3844" y="1073727"/>
            <a:ext cx="1717756" cy="2050473"/>
          </a:xfrm>
          <a:prstGeom prst="rect">
            <a:avLst/>
          </a:prstGeom>
          <a:ln w="6350">
            <a:solidFill>
              <a:srgbClr val="062B6B"/>
            </a:solidFill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945016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C8CCD-9519-4F25-821D-B2DAD59F8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Logic Gates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FA374-9144-4241-B96B-63C2C134CE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19D7DF-598B-483B-A6D0-8553CDFAE631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pic>
        <p:nvPicPr>
          <p:cNvPr id="5" name="Picture 4" descr="gates.png">
            <a:extLst>
              <a:ext uri="{FF2B5EF4-FFF2-40B4-BE49-F238E27FC236}">
                <a16:creationId xmlns:a16="http://schemas.microsoft.com/office/drawing/2014/main" id="{4C895B4A-4C24-4C0C-9FA3-D999FBFF2D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1036638"/>
            <a:ext cx="8305800" cy="5056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80395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DF493-ECA1-4457-BD87-C27B8A55A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Boolean Algebra: Axioms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889531-C2FF-427B-A69A-D1EB24A5B25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1.  B contains at least two elements,…">
                <a:extLst>
                  <a:ext uri="{FF2B5EF4-FFF2-40B4-BE49-F238E27FC236}">
                    <a16:creationId xmlns:a16="http://schemas.microsoft.com/office/drawing/2014/main" id="{D3B3C824-98BB-4CC6-940B-A60A41D47468}"/>
                  </a:ext>
                </a:extLst>
              </p:cNvPr>
              <p:cNvSpPr txBox="1"/>
              <p:nvPr/>
            </p:nvSpPr>
            <p:spPr>
              <a:xfrm>
                <a:off x="358775" y="1252003"/>
                <a:ext cx="4546601" cy="525780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50800" tIns="50800" rIns="50800" bIns="50800">
                <a:spAutoFit/>
              </a:bodyPr>
              <a:lstStyle/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1.  </a:t>
                </a:r>
                <a:r>
                  <a:rPr i="1" dirty="0">
                    <a:latin typeface="+mj-lt"/>
                  </a:rPr>
                  <a:t>B </a:t>
                </a:r>
                <a:r>
                  <a:rPr dirty="0">
                    <a:latin typeface="+mj-lt"/>
                  </a:rPr>
                  <a:t>contains at least two elements,  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i="1" dirty="0">
                    <a:latin typeface="+mj-lt"/>
                  </a:rPr>
                  <a:t>     0</a:t>
                </a:r>
                <a:r>
                  <a:rPr dirty="0">
                    <a:latin typeface="+mj-lt"/>
                  </a:rPr>
                  <a:t> and </a:t>
                </a:r>
                <a:r>
                  <a:rPr i="1" dirty="0">
                    <a:latin typeface="+mj-lt"/>
                  </a:rPr>
                  <a:t>1,  such that 0 </a:t>
                </a:r>
                <a:r>
                  <a:rPr lang="en-US" i="1" dirty="0">
                    <a:latin typeface="+mj-lt"/>
                    <a:sym typeface="Symbol"/>
                  </a:rPr>
                  <a:t>≠</a:t>
                </a:r>
                <a:r>
                  <a:rPr i="1" dirty="0">
                    <a:latin typeface="+mj-lt"/>
                  </a:rPr>
                  <a:t> 1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i="1" dirty="0">
                  <a:latin typeface="+mj-lt"/>
                </a:endParaRP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2.  </a:t>
                </a:r>
                <a:r>
                  <a:rPr i="1" dirty="0">
                    <a:latin typeface="+mj-lt"/>
                  </a:rPr>
                  <a:t>Closure</a:t>
                </a:r>
                <a:r>
                  <a:rPr dirty="0">
                    <a:latin typeface="+mj-lt"/>
                  </a:rPr>
                  <a:t>  </a:t>
                </a:r>
                <a:r>
                  <a:rPr i="1" dirty="0" err="1">
                    <a:latin typeface="+mj-lt"/>
                  </a:rPr>
                  <a:t>a</a:t>
                </a:r>
                <a:r>
                  <a:rPr dirty="0" err="1">
                    <a:latin typeface="+mj-lt"/>
                  </a:rPr>
                  <a:t>,</a:t>
                </a:r>
                <a:r>
                  <a:rPr i="1" dirty="0" err="1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dirty="0">
                    <a:latin typeface="+mj-lt"/>
                  </a:rPr>
                  <a:t>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,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</a:t>
                </a:r>
                <a:r>
                  <a:rPr dirty="0" err="1">
                    <a:latin typeface="+mj-lt"/>
                  </a:rPr>
                  <a:t>i</a:t>
                </a:r>
                <a:r>
                  <a:rPr dirty="0">
                    <a:latin typeface="+mj-lt"/>
                  </a:rPr>
                  <a:t>) 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+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dirty="0">
                    <a:latin typeface="+mj-lt"/>
                  </a:rPr>
                  <a:t> </a:t>
                </a:r>
                <a:r>
                  <a:rPr i="1" dirty="0">
                    <a:latin typeface="+mj-lt"/>
                  </a:rPr>
                  <a:t>B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(ii)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•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dirty="0">
                    <a:latin typeface="+mj-lt"/>
                  </a:rPr>
                  <a:t> </a:t>
                </a:r>
                <a:r>
                  <a:rPr i="1" dirty="0">
                    <a:latin typeface="+mj-lt"/>
                  </a:rPr>
                  <a:t>B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i="1" dirty="0">
                  <a:latin typeface="+mj-lt"/>
                </a:endParaRP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3.  </a:t>
                </a:r>
                <a:r>
                  <a:rPr i="1" dirty="0">
                    <a:latin typeface="+mj-lt"/>
                  </a:rPr>
                  <a:t>Commutative Laws</a:t>
                </a:r>
                <a:r>
                  <a:rPr dirty="0">
                    <a:latin typeface="+mj-lt"/>
                  </a:rPr>
                  <a:t>: </a:t>
                </a:r>
                <a:r>
                  <a:rPr i="1" dirty="0" err="1">
                    <a:latin typeface="+mj-lt"/>
                  </a:rPr>
                  <a:t>a</a:t>
                </a:r>
                <a:r>
                  <a:rPr dirty="0" err="1">
                    <a:latin typeface="+mj-lt"/>
                  </a:rPr>
                  <a:t>,</a:t>
                </a:r>
                <a:r>
                  <a:rPr i="1" dirty="0" err="1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b="0" dirty="0">
                    <a:latin typeface="+mj-lt"/>
                    <a:ea typeface="Symbol"/>
                    <a:cs typeface="Symbol"/>
                    <a:sym typeface="Symbol"/>
                  </a:rPr>
                  <a:t>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, 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</a:t>
                </a:r>
                <a:r>
                  <a:rPr dirty="0" err="1">
                    <a:latin typeface="+mj-lt"/>
                  </a:rPr>
                  <a:t>i</a:t>
                </a:r>
                <a:r>
                  <a:rPr dirty="0">
                    <a:latin typeface="+mj-lt"/>
                  </a:rPr>
                  <a:t>) 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+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=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+ </a:t>
                </a:r>
                <a:r>
                  <a:rPr i="1" dirty="0">
                    <a:latin typeface="+mj-lt"/>
                  </a:rPr>
                  <a:t>a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(ii)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•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=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• </a:t>
                </a:r>
                <a:r>
                  <a:rPr i="1" dirty="0">
                    <a:latin typeface="+mj-lt"/>
                  </a:rPr>
                  <a:t>a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i="1" dirty="0">
                  <a:latin typeface="+mj-lt"/>
                </a:endParaRP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4.  </a:t>
                </a:r>
                <a:r>
                  <a:rPr i="1" dirty="0">
                    <a:latin typeface="+mj-lt"/>
                  </a:rPr>
                  <a:t>Identities</a:t>
                </a:r>
                <a:r>
                  <a:rPr dirty="0">
                    <a:latin typeface="+mj-lt"/>
                  </a:rPr>
                  <a:t>: 0, 1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dirty="0">
                    <a:latin typeface="+mj-lt"/>
                  </a:rPr>
                  <a:t> </a:t>
                </a:r>
                <a:r>
                  <a:rPr i="1" dirty="0">
                    <a:latin typeface="+mj-lt"/>
                  </a:rPr>
                  <a:t>B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</a:t>
                </a:r>
                <a:r>
                  <a:rPr dirty="0" err="1">
                    <a:latin typeface="+mj-lt"/>
                  </a:rPr>
                  <a:t>i</a:t>
                </a:r>
                <a:r>
                  <a:rPr dirty="0">
                    <a:latin typeface="+mj-lt"/>
                  </a:rPr>
                  <a:t>)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+ 0 = </a:t>
                </a:r>
                <a:r>
                  <a:rPr i="1" dirty="0">
                    <a:latin typeface="+mj-lt"/>
                  </a:rPr>
                  <a:t>a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(ii)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• 1 = </a:t>
                </a:r>
                <a:r>
                  <a:rPr i="1" dirty="0">
                    <a:latin typeface="+mj-lt"/>
                  </a:rPr>
                  <a:t>a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i="1" dirty="0">
                  <a:latin typeface="+mj-lt"/>
                </a:endParaRP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5.  </a:t>
                </a:r>
                <a:r>
                  <a:rPr i="1" dirty="0">
                    <a:latin typeface="+mj-lt"/>
                  </a:rPr>
                  <a:t>Distributive Laws</a:t>
                </a:r>
                <a:r>
                  <a:rPr dirty="0">
                    <a:latin typeface="+mj-lt"/>
                  </a:rPr>
                  <a:t>: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</a:t>
                </a:r>
                <a:r>
                  <a:rPr dirty="0" err="1">
                    <a:latin typeface="+mj-lt"/>
                  </a:rPr>
                  <a:t>i</a:t>
                </a:r>
                <a:r>
                  <a:rPr dirty="0">
                    <a:latin typeface="+mj-lt"/>
                  </a:rPr>
                  <a:t>)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+ (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• </a:t>
                </a:r>
                <a:r>
                  <a:rPr i="1" dirty="0">
                    <a:latin typeface="+mj-lt"/>
                  </a:rPr>
                  <a:t>c</a:t>
                </a:r>
                <a:r>
                  <a:rPr dirty="0">
                    <a:latin typeface="+mj-lt"/>
                  </a:rPr>
                  <a:t>) = (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+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) • (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+ </a:t>
                </a:r>
                <a:r>
                  <a:rPr i="1" dirty="0">
                    <a:latin typeface="+mj-lt"/>
                  </a:rPr>
                  <a:t>c</a:t>
                </a:r>
                <a:r>
                  <a:rPr dirty="0">
                    <a:latin typeface="+mj-lt"/>
                  </a:rPr>
                  <a:t>)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(ii)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• (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+ </a:t>
                </a:r>
                <a:r>
                  <a:rPr i="1" dirty="0">
                    <a:latin typeface="+mj-lt"/>
                  </a:rPr>
                  <a:t>c</a:t>
                </a:r>
                <a:r>
                  <a:rPr dirty="0">
                    <a:latin typeface="+mj-lt"/>
                  </a:rPr>
                  <a:t>) =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•</a:t>
                </a:r>
                <a:r>
                  <a:rPr i="1" dirty="0">
                    <a:latin typeface="+mj-lt"/>
                  </a:rPr>
                  <a:t> b</a:t>
                </a:r>
                <a:r>
                  <a:rPr dirty="0">
                    <a:latin typeface="+mj-lt"/>
                  </a:rPr>
                  <a:t>  +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• </a:t>
                </a:r>
                <a:r>
                  <a:rPr i="1" dirty="0">
                    <a:latin typeface="+mj-lt"/>
                  </a:rPr>
                  <a:t>c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i="1" dirty="0">
                  <a:latin typeface="+mj-lt"/>
                </a:endParaRP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6.  </a:t>
                </a:r>
                <a:r>
                  <a:rPr i="1" dirty="0">
                    <a:latin typeface="+mj-lt"/>
                  </a:rPr>
                  <a:t>Complement</a:t>
                </a:r>
                <a:r>
                  <a:rPr dirty="0">
                    <a:latin typeface="+mj-lt"/>
                  </a:rPr>
                  <a:t>: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</a:t>
                </a:r>
                <a:r>
                  <a:rPr dirty="0" err="1">
                    <a:latin typeface="+mj-lt"/>
                  </a:rPr>
                  <a:t>i</a:t>
                </a:r>
                <a:r>
                  <a:rPr dirty="0">
                    <a:latin typeface="+mj-lt"/>
                  </a:rPr>
                  <a:t>)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+ </a:t>
                </a:r>
                <a:r>
                  <a:rPr i="1" dirty="0">
                    <a:latin typeface="+mj-lt"/>
                  </a:rPr>
                  <a:t>a' </a:t>
                </a:r>
                <a:r>
                  <a:rPr dirty="0">
                    <a:latin typeface="+mj-lt"/>
                  </a:rPr>
                  <a:t>= 1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(ii)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• </a:t>
                </a:r>
                <a:r>
                  <a:rPr i="1" dirty="0">
                    <a:latin typeface="+mj-lt"/>
                  </a:rPr>
                  <a:t>a'</a:t>
                </a:r>
                <a:r>
                  <a:rPr dirty="0">
                    <a:latin typeface="+mj-lt"/>
                  </a:rPr>
                  <a:t> = 0</a:t>
                </a:r>
              </a:p>
            </p:txBody>
          </p:sp>
        </mc:Choice>
        <mc:Fallback xmlns="">
          <p:sp>
            <p:nvSpPr>
              <p:cNvPr id="5" name="1.  B contains at least two elements,…">
                <a:extLst>
                  <a:ext uri="{FF2B5EF4-FFF2-40B4-BE49-F238E27FC236}">
                    <a16:creationId xmlns:a16="http://schemas.microsoft.com/office/drawing/2014/main" id="{D3B3C824-98BB-4CC6-940B-A60A41D474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775" y="1252003"/>
                <a:ext cx="4546601" cy="5257800"/>
              </a:xfrm>
              <a:prstGeom prst="rect">
                <a:avLst/>
              </a:prstGeom>
              <a:blipFill>
                <a:blip r:embed="rId2"/>
                <a:stretch>
                  <a:fillRect l="-1206" t="-1043" b="-139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nglish version">
            <a:extLst>
              <a:ext uri="{FF2B5EF4-FFF2-40B4-BE49-F238E27FC236}">
                <a16:creationId xmlns:a16="http://schemas.microsoft.com/office/drawing/2014/main" id="{7D272BF4-3397-4604-B467-8D83331A54DC}"/>
              </a:ext>
            </a:extLst>
          </p:cNvPr>
          <p:cNvSpPr txBox="1"/>
          <p:nvPr/>
        </p:nvSpPr>
        <p:spPr>
          <a:xfrm>
            <a:off x="4827587" y="867309"/>
            <a:ext cx="1610826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 i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j-lt"/>
              </a:rPr>
              <a:t>English version</a:t>
            </a:r>
          </a:p>
        </p:txBody>
      </p:sp>
      <p:sp>
        <p:nvSpPr>
          <p:cNvPr id="7" name="Result of AND, OR stays…">
            <a:extLst>
              <a:ext uri="{FF2B5EF4-FFF2-40B4-BE49-F238E27FC236}">
                <a16:creationId xmlns:a16="http://schemas.microsoft.com/office/drawing/2014/main" id="{7ACFD606-5A29-4F1C-9553-EE0091AE2A19}"/>
              </a:ext>
            </a:extLst>
          </p:cNvPr>
          <p:cNvSpPr txBox="1"/>
          <p:nvPr/>
        </p:nvSpPr>
        <p:spPr>
          <a:xfrm>
            <a:off x="4878387" y="1985428"/>
            <a:ext cx="2436244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Result of AND, OR stays</a:t>
            </a:r>
          </a:p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in set you start with</a:t>
            </a:r>
          </a:p>
        </p:txBody>
      </p:sp>
      <p:sp>
        <p:nvSpPr>
          <p:cNvPr id="8" name="For primitive AND, OR of…">
            <a:extLst>
              <a:ext uri="{FF2B5EF4-FFF2-40B4-BE49-F238E27FC236}">
                <a16:creationId xmlns:a16="http://schemas.microsoft.com/office/drawing/2014/main" id="{50855FA5-B4A3-457D-9D0F-AA0CDD107AB6}"/>
              </a:ext>
            </a:extLst>
          </p:cNvPr>
          <p:cNvSpPr txBox="1"/>
          <p:nvPr/>
        </p:nvSpPr>
        <p:spPr>
          <a:xfrm>
            <a:off x="4879975" y="2953803"/>
            <a:ext cx="3058658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For primitive AND, OR of</a:t>
            </a:r>
          </a:p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2 inputs, order doesn’t matter</a:t>
            </a:r>
          </a:p>
        </p:txBody>
      </p:sp>
      <p:sp>
        <p:nvSpPr>
          <p:cNvPr id="9" name="There are identity elements…">
            <a:extLst>
              <a:ext uri="{FF2B5EF4-FFF2-40B4-BE49-F238E27FC236}">
                <a16:creationId xmlns:a16="http://schemas.microsoft.com/office/drawing/2014/main" id="{49CFEA69-693C-49C7-BB44-51BB43C17F6D}"/>
              </a:ext>
            </a:extLst>
          </p:cNvPr>
          <p:cNvSpPr txBox="1"/>
          <p:nvPr/>
        </p:nvSpPr>
        <p:spPr>
          <a:xfrm>
            <a:off x="4826000" y="3830103"/>
            <a:ext cx="2820900" cy="8504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There are identity elements</a:t>
            </a:r>
          </a:p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for AND, OR, give you back</a:t>
            </a:r>
          </a:p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what you started with</a:t>
            </a:r>
          </a:p>
        </p:txBody>
      </p:sp>
      <p:sp>
        <p:nvSpPr>
          <p:cNvPr id="10" name="•  distributes over +, just like algebra…">
            <a:extLst>
              <a:ext uri="{FF2B5EF4-FFF2-40B4-BE49-F238E27FC236}">
                <a16:creationId xmlns:a16="http://schemas.microsoft.com/office/drawing/2014/main" id="{80307745-655E-41A7-9F85-30670B8B607B}"/>
              </a:ext>
            </a:extLst>
          </p:cNvPr>
          <p:cNvSpPr txBox="1"/>
          <p:nvPr/>
        </p:nvSpPr>
        <p:spPr>
          <a:xfrm>
            <a:off x="4840287" y="4792128"/>
            <a:ext cx="3685689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+mj-lt"/>
              </a:rPr>
              <a:t>•</a:t>
            </a:r>
            <a:r>
              <a:rPr sz="2000">
                <a:latin typeface="+mj-lt"/>
              </a:rPr>
              <a:t>  </a:t>
            </a:r>
            <a:r>
              <a:rPr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+mj-lt"/>
              </a:rPr>
              <a:t>distributes over +, just like algebra</a:t>
            </a:r>
          </a:p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+mj-lt"/>
              </a:rPr>
              <a:t>…but + distributes over </a:t>
            </a:r>
            <a:r>
              <a:rPr sz="2000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+mj-lt"/>
              </a:rPr>
              <a:t>•</a:t>
            </a:r>
            <a:r>
              <a:rPr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+mj-lt"/>
              </a:rPr>
              <a:t>, also (!!)</a:t>
            </a:r>
          </a:p>
        </p:txBody>
      </p:sp>
      <p:sp>
        <p:nvSpPr>
          <p:cNvPr id="11" name="There is a complement element,…">
            <a:extLst>
              <a:ext uri="{FF2B5EF4-FFF2-40B4-BE49-F238E27FC236}">
                <a16:creationId xmlns:a16="http://schemas.microsoft.com/office/drawing/2014/main" id="{916B2295-EDC3-4CC2-8577-16877A01F070}"/>
              </a:ext>
            </a:extLst>
          </p:cNvPr>
          <p:cNvSpPr txBox="1"/>
          <p:nvPr/>
        </p:nvSpPr>
        <p:spPr>
          <a:xfrm>
            <a:off x="4826000" y="5811303"/>
            <a:ext cx="3529043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There is a complement element,</a:t>
            </a:r>
          </a:p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ANDing, ORing give you an identity</a:t>
            </a:r>
          </a:p>
        </p:txBody>
      </p:sp>
      <p:sp>
        <p:nvSpPr>
          <p:cNvPr id="12" name="Line">
            <a:extLst>
              <a:ext uri="{FF2B5EF4-FFF2-40B4-BE49-F238E27FC236}">
                <a16:creationId xmlns:a16="http://schemas.microsoft.com/office/drawing/2014/main" id="{F8E492D6-EF87-4A7B-959C-D27EF7A8AC72}"/>
              </a:ext>
            </a:extLst>
          </p:cNvPr>
          <p:cNvSpPr/>
          <p:nvPr/>
        </p:nvSpPr>
        <p:spPr>
          <a:xfrm>
            <a:off x="4652962" y="958315"/>
            <a:ext cx="1588" cy="5276851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>
              <a:latin typeface="+mj-lt"/>
            </a:endParaRPr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id="{9B6F38C5-9D40-46EF-AEE1-C91B2AE54D78}"/>
              </a:ext>
            </a:extLst>
          </p:cNvPr>
          <p:cNvSpPr/>
          <p:nvPr/>
        </p:nvSpPr>
        <p:spPr>
          <a:xfrm>
            <a:off x="514350" y="18362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>
              <a:latin typeface="+mj-lt"/>
            </a:endParaRPr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A3F3628B-AADE-45DA-B2E5-07F291EE670D}"/>
              </a:ext>
            </a:extLst>
          </p:cNvPr>
          <p:cNvSpPr/>
          <p:nvPr/>
        </p:nvSpPr>
        <p:spPr>
          <a:xfrm>
            <a:off x="482600" y="28395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>
              <a:latin typeface="+mj-lt"/>
            </a:endParaRPr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B8257988-A318-480C-8D43-A05820001AE9}"/>
              </a:ext>
            </a:extLst>
          </p:cNvPr>
          <p:cNvSpPr/>
          <p:nvPr/>
        </p:nvSpPr>
        <p:spPr>
          <a:xfrm>
            <a:off x="482600" y="37539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>
              <a:latin typeface="+mj-lt"/>
            </a:endParaRPr>
          </a:p>
        </p:txBody>
      </p:sp>
      <p:sp>
        <p:nvSpPr>
          <p:cNvPr id="16" name="Line">
            <a:extLst>
              <a:ext uri="{FF2B5EF4-FFF2-40B4-BE49-F238E27FC236}">
                <a16:creationId xmlns:a16="http://schemas.microsoft.com/office/drawing/2014/main" id="{DEDA668C-0CB9-44DA-9E59-2DE4C90E1246}"/>
              </a:ext>
            </a:extLst>
          </p:cNvPr>
          <p:cNvSpPr/>
          <p:nvPr/>
        </p:nvSpPr>
        <p:spPr>
          <a:xfrm>
            <a:off x="482600" y="47445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>
              <a:latin typeface="+mj-lt"/>
            </a:endParaRPr>
          </a:p>
        </p:txBody>
      </p:sp>
      <p:sp>
        <p:nvSpPr>
          <p:cNvPr id="17" name="Line">
            <a:extLst>
              <a:ext uri="{FF2B5EF4-FFF2-40B4-BE49-F238E27FC236}">
                <a16:creationId xmlns:a16="http://schemas.microsoft.com/office/drawing/2014/main" id="{C39F455E-B447-4D9E-9740-5F5645B199BC}"/>
              </a:ext>
            </a:extLst>
          </p:cNvPr>
          <p:cNvSpPr/>
          <p:nvPr/>
        </p:nvSpPr>
        <p:spPr>
          <a:xfrm>
            <a:off x="558800" y="57351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>
              <a:latin typeface="+mj-lt"/>
            </a:endParaRPr>
          </a:p>
        </p:txBody>
      </p:sp>
      <p:sp>
        <p:nvSpPr>
          <p:cNvPr id="18" name="Formal version">
            <a:extLst>
              <a:ext uri="{FF2B5EF4-FFF2-40B4-BE49-F238E27FC236}">
                <a16:creationId xmlns:a16="http://schemas.microsoft.com/office/drawing/2014/main" id="{81AED5DE-6FD1-442E-AC03-C43A23D8E85B}"/>
              </a:ext>
            </a:extLst>
          </p:cNvPr>
          <p:cNvSpPr txBox="1"/>
          <p:nvPr/>
        </p:nvSpPr>
        <p:spPr>
          <a:xfrm>
            <a:off x="531812" y="887412"/>
            <a:ext cx="1600503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>
                <a:latin typeface="+mj-lt"/>
              </a:rPr>
              <a:t>Formal version</a:t>
            </a:r>
          </a:p>
        </p:txBody>
      </p:sp>
      <p:sp>
        <p:nvSpPr>
          <p:cNvPr id="19" name="Math formality...">
            <a:extLst>
              <a:ext uri="{FF2B5EF4-FFF2-40B4-BE49-F238E27FC236}">
                <a16:creationId xmlns:a16="http://schemas.microsoft.com/office/drawing/2014/main" id="{28FA0574-F5FA-4251-826B-4C1FABCC159A}"/>
              </a:ext>
            </a:extLst>
          </p:cNvPr>
          <p:cNvSpPr txBox="1"/>
          <p:nvPr/>
        </p:nvSpPr>
        <p:spPr>
          <a:xfrm>
            <a:off x="4916487" y="1366303"/>
            <a:ext cx="1799082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j-lt"/>
              </a:rPr>
              <a:t>Math formality...</a:t>
            </a:r>
          </a:p>
        </p:txBody>
      </p:sp>
    </p:spTree>
    <p:extLst>
      <p:ext uri="{BB962C8B-B14F-4D97-AF65-F5344CB8AC3E}">
        <p14:creationId xmlns:p14="http://schemas.microsoft.com/office/powerpoint/2010/main" val="152284352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6F1FE76-565A-47E1-ABA2-F18DBF442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Boolean Algebra: Duality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38FC84-B361-4C07-8128-8F65774A0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53025"/>
          </a:xfrm>
        </p:spPr>
        <p:txBody>
          <a:bodyPr/>
          <a:lstStyle/>
          <a:p>
            <a:r>
              <a:rPr lang="en-US" dirty="0"/>
              <a:t>Interesting observation</a:t>
            </a:r>
          </a:p>
          <a:p>
            <a:pPr lvl="1"/>
            <a:r>
              <a:rPr lang="en-US" sz="2000" dirty="0"/>
              <a:t>All the axioms come in “</a:t>
            </a:r>
            <a:r>
              <a:rPr lang="en-US" sz="2000" dirty="0">
                <a:solidFill>
                  <a:srgbClr val="0000CC"/>
                </a:solidFill>
              </a:rPr>
              <a:t>dual</a:t>
            </a:r>
            <a:r>
              <a:rPr lang="en-US" sz="2000" dirty="0"/>
              <a:t>” form </a:t>
            </a:r>
          </a:p>
          <a:p>
            <a:pPr lvl="1"/>
            <a:r>
              <a:rPr lang="en-US" sz="2000" dirty="0"/>
              <a:t>Anything true for an expression also true for its dual</a:t>
            </a:r>
          </a:p>
          <a:p>
            <a:pPr lvl="1"/>
            <a:r>
              <a:rPr lang="en-US" sz="2000" dirty="0"/>
              <a:t>So any derivation you could make that is true, can be flipped into dual form, and it stays true</a:t>
            </a:r>
          </a:p>
          <a:p>
            <a:pPr>
              <a:spcBef>
                <a:spcPts val="1200"/>
              </a:spcBef>
            </a:pPr>
            <a:r>
              <a:rPr lang="en-US" dirty="0"/>
              <a:t>Duality -- More formally</a:t>
            </a:r>
          </a:p>
          <a:p>
            <a:pPr lvl="1"/>
            <a:r>
              <a:rPr lang="en-US" dirty="0"/>
              <a:t>A dual of a Boolean expression is derived by replacing </a:t>
            </a:r>
          </a:p>
          <a:p>
            <a:pPr lvl="2"/>
            <a:r>
              <a:rPr lang="en-US" sz="1800" dirty="0"/>
              <a:t>Every </a:t>
            </a:r>
            <a:r>
              <a:rPr lang="en-US" sz="1800" dirty="0">
                <a:solidFill>
                  <a:srgbClr val="0000CC"/>
                </a:solidFill>
              </a:rPr>
              <a:t>AND</a:t>
            </a:r>
            <a:r>
              <a:rPr lang="en-US" sz="1800" dirty="0"/>
              <a:t> operation with... an </a:t>
            </a:r>
            <a:r>
              <a:rPr lang="en-US" sz="1800" dirty="0">
                <a:solidFill>
                  <a:srgbClr val="0000CC"/>
                </a:solidFill>
              </a:rPr>
              <a:t>OR</a:t>
            </a:r>
            <a:r>
              <a:rPr lang="en-US" sz="1800" dirty="0"/>
              <a:t> operation</a:t>
            </a:r>
          </a:p>
          <a:p>
            <a:pPr lvl="2"/>
            <a:r>
              <a:rPr lang="en-US" sz="1800" dirty="0"/>
              <a:t>Every </a:t>
            </a:r>
            <a:r>
              <a:rPr lang="en-US" sz="1800" dirty="0">
                <a:solidFill>
                  <a:srgbClr val="FF0000"/>
                </a:solidFill>
              </a:rPr>
              <a:t>OR</a:t>
            </a:r>
            <a:r>
              <a:rPr lang="en-US" sz="1800" dirty="0"/>
              <a:t> operation with... an </a:t>
            </a:r>
            <a:r>
              <a:rPr lang="en-US" sz="1800" dirty="0">
                <a:solidFill>
                  <a:srgbClr val="FF0000"/>
                </a:solidFill>
              </a:rPr>
              <a:t>AND</a:t>
            </a:r>
          </a:p>
          <a:p>
            <a:pPr lvl="2"/>
            <a:r>
              <a:rPr lang="en-US" sz="1800" dirty="0"/>
              <a:t>Every </a:t>
            </a:r>
            <a:r>
              <a:rPr lang="en-US" sz="1800" dirty="0">
                <a:solidFill>
                  <a:srgbClr val="0000CC"/>
                </a:solidFill>
              </a:rPr>
              <a:t>constant 1</a:t>
            </a:r>
            <a:r>
              <a:rPr lang="en-US" sz="1800" dirty="0"/>
              <a:t> with... a </a:t>
            </a:r>
            <a:r>
              <a:rPr lang="en-US" sz="1800" dirty="0">
                <a:solidFill>
                  <a:srgbClr val="0000CC"/>
                </a:solidFill>
              </a:rPr>
              <a:t>constant 0</a:t>
            </a:r>
          </a:p>
          <a:p>
            <a:pPr lvl="2"/>
            <a:r>
              <a:rPr lang="en-US" sz="1800" dirty="0"/>
              <a:t>Every </a:t>
            </a:r>
            <a:r>
              <a:rPr lang="en-US" sz="1800" dirty="0">
                <a:solidFill>
                  <a:srgbClr val="FF0000"/>
                </a:solidFill>
              </a:rPr>
              <a:t>constant 0</a:t>
            </a:r>
            <a:r>
              <a:rPr lang="en-US" sz="1800" dirty="0"/>
              <a:t> with... </a:t>
            </a:r>
            <a:r>
              <a:rPr lang="en-US" sz="1800" dirty="0">
                <a:solidFill>
                  <a:srgbClr val="FF0000"/>
                </a:solidFill>
              </a:rPr>
              <a:t>a constant 1</a:t>
            </a:r>
          </a:p>
          <a:p>
            <a:pPr lvl="2"/>
            <a:r>
              <a:rPr lang="en-US" sz="1800" dirty="0"/>
              <a:t>But don’t change any of the literals or play with the complements!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94B0B0-624A-4346-B884-E58E8977C4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79EF5C-C746-4084-8A0D-12DD977AB7F9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F944B5FE-0C2D-4E2D-A9B1-761025061429}"/>
              </a:ext>
            </a:extLst>
          </p:cNvPr>
          <p:cNvSpPr/>
          <p:nvPr/>
        </p:nvSpPr>
        <p:spPr>
          <a:xfrm>
            <a:off x="985837" y="5410200"/>
            <a:ext cx="7172326" cy="941388"/>
          </a:xfrm>
          <a:prstGeom prst="rect">
            <a:avLst/>
          </a:prstGeom>
          <a:solidFill>
            <a:srgbClr val="FDFDC5"/>
          </a:solidFill>
          <a:ln w="12700">
            <a:miter lim="400000"/>
          </a:ln>
          <a:effectLst>
            <a:outerShdw blurRad="63500" dist="101600" dir="2700000" rotWithShape="0">
              <a:srgbClr val="9E9286">
                <a:alpha val="75000"/>
              </a:srgbClr>
            </a:outerShdw>
          </a:effectLst>
        </p:spPr>
        <p:txBody>
          <a:bodyPr lIns="12700" tIns="12700" rIns="12700" bIns="12700" anchor="ctr"/>
          <a:lstStyle/>
          <a:p>
            <a:pPr marL="38100" marR="39686" defTabSz="914400">
              <a:lnSpc>
                <a:spcPct val="90000"/>
              </a:lnSpc>
              <a:defRPr sz="1800" b="1">
                <a:solidFill>
                  <a:srgbClr val="2F2F2F"/>
                </a:solidFill>
                <a:uFill>
                  <a:solidFill>
                    <a:srgbClr val="2F2F2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7" name="➙  a + (b • c) = (a + b) • (a + c)">
            <a:extLst>
              <a:ext uri="{FF2B5EF4-FFF2-40B4-BE49-F238E27FC236}">
                <a16:creationId xmlns:a16="http://schemas.microsoft.com/office/drawing/2014/main" id="{8FBE5245-DB2A-45B3-A891-5D293231B373}"/>
              </a:ext>
            </a:extLst>
          </p:cNvPr>
          <p:cNvSpPr txBox="1"/>
          <p:nvPr/>
        </p:nvSpPr>
        <p:spPr>
          <a:xfrm>
            <a:off x="2954337" y="5980113"/>
            <a:ext cx="3320120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➙  </a:t>
            </a:r>
            <a:r>
              <a:rPr i="1"/>
              <a:t>a</a:t>
            </a:r>
            <a:r>
              <a:t> + (</a:t>
            </a:r>
            <a:r>
              <a:rPr i="1"/>
              <a:t>b</a:t>
            </a:r>
            <a:r>
              <a:t> • </a:t>
            </a:r>
            <a:r>
              <a:rPr i="1"/>
              <a:t>c</a:t>
            </a:r>
            <a:r>
              <a:t>) = (</a:t>
            </a:r>
            <a:r>
              <a:rPr i="1"/>
              <a:t>a</a:t>
            </a:r>
            <a:r>
              <a:t> + </a:t>
            </a:r>
            <a:r>
              <a:rPr i="1"/>
              <a:t>b</a:t>
            </a:r>
            <a:r>
              <a:t>) • (</a:t>
            </a:r>
            <a:r>
              <a:rPr i="1"/>
              <a:t>a</a:t>
            </a:r>
            <a:r>
              <a:t> + </a:t>
            </a:r>
            <a:r>
              <a:rPr i="1"/>
              <a:t>c</a:t>
            </a:r>
            <a:r>
              <a:t>)</a:t>
            </a:r>
          </a:p>
        </p:txBody>
      </p:sp>
      <p:sp>
        <p:nvSpPr>
          <p:cNvPr id="8" name="a • (b + c) = (a • b) + (a • c)">
            <a:extLst>
              <a:ext uri="{FF2B5EF4-FFF2-40B4-BE49-F238E27FC236}">
                <a16:creationId xmlns:a16="http://schemas.microsoft.com/office/drawing/2014/main" id="{82D2FEE6-04C7-48AA-AC63-C21CA74F1876}"/>
              </a:ext>
            </a:extLst>
          </p:cNvPr>
          <p:cNvSpPr txBox="1"/>
          <p:nvPr/>
        </p:nvSpPr>
        <p:spPr>
          <a:xfrm>
            <a:off x="3241917" y="5602852"/>
            <a:ext cx="299195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9686" marR="39686" algn="ctr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i="1"/>
              <a:t>a</a:t>
            </a:r>
            <a:r>
              <a:t> • (</a:t>
            </a:r>
            <a:r>
              <a:rPr i="1"/>
              <a:t>b</a:t>
            </a:r>
            <a:r>
              <a:t> + </a:t>
            </a:r>
            <a:r>
              <a:rPr i="1"/>
              <a:t>c</a:t>
            </a:r>
            <a:r>
              <a:t>) = (</a:t>
            </a:r>
            <a:r>
              <a:rPr i="1"/>
              <a:t>a</a:t>
            </a:r>
            <a:r>
              <a:t> • </a:t>
            </a:r>
            <a:r>
              <a:rPr i="1"/>
              <a:t>b</a:t>
            </a:r>
            <a:r>
              <a:t>) + (</a:t>
            </a:r>
            <a:r>
              <a:rPr i="1"/>
              <a:t>a</a:t>
            </a:r>
            <a:r>
              <a:t> • </a:t>
            </a:r>
            <a:r>
              <a:rPr i="1"/>
              <a:t>c</a:t>
            </a:r>
            <a:r>
              <a:t>) </a:t>
            </a:r>
          </a:p>
        </p:txBody>
      </p:sp>
      <p:sp>
        <p:nvSpPr>
          <p:cNvPr id="9" name="Example">
            <a:extLst>
              <a:ext uri="{FF2B5EF4-FFF2-40B4-BE49-F238E27FC236}">
                <a16:creationId xmlns:a16="http://schemas.microsoft.com/office/drawing/2014/main" id="{F7CE0B71-F2DD-489F-B409-1A8AF5BC9788}"/>
              </a:ext>
            </a:extLst>
          </p:cNvPr>
          <p:cNvSpPr txBox="1"/>
          <p:nvPr/>
        </p:nvSpPr>
        <p:spPr>
          <a:xfrm>
            <a:off x="1147762" y="5565775"/>
            <a:ext cx="10942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42248407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60CEF-66E0-41CF-9A99-2D4910369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Boolean Algebra: Useful Laws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1BD672-D4BB-4425-95C4-CF9E9A6B27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5" name="Operations with 0 and 1:…">
            <a:extLst>
              <a:ext uri="{FF2B5EF4-FFF2-40B4-BE49-F238E27FC236}">
                <a16:creationId xmlns:a16="http://schemas.microsoft.com/office/drawing/2014/main" id="{06CBC9BD-BD19-4112-A82D-A9F5C9ECB3CA}"/>
              </a:ext>
            </a:extLst>
          </p:cNvPr>
          <p:cNvSpPr txBox="1"/>
          <p:nvPr/>
        </p:nvSpPr>
        <p:spPr>
          <a:xfrm>
            <a:off x="346504" y="1596133"/>
            <a:ext cx="2910477" cy="42370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Operations with 0 and 1: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Idempotent Law: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Involution Law: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Laws of Complementarity: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lang="en-US" sz="9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Commutative Law:</a:t>
            </a:r>
          </a:p>
        </p:txBody>
      </p:sp>
      <p:sp>
        <p:nvSpPr>
          <p:cNvPr id="6" name="1.  X + 0 = X…">
            <a:extLst>
              <a:ext uri="{FF2B5EF4-FFF2-40B4-BE49-F238E27FC236}">
                <a16:creationId xmlns:a16="http://schemas.microsoft.com/office/drawing/2014/main" id="{FE12F4D5-DDE4-40A5-A55E-8E9BF75B2B46}"/>
              </a:ext>
            </a:extLst>
          </p:cNvPr>
          <p:cNvSpPr txBox="1"/>
          <p:nvPr/>
        </p:nvSpPr>
        <p:spPr>
          <a:xfrm>
            <a:off x="589391" y="1881884"/>
            <a:ext cx="1341714" cy="5745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pPr>
            <a:r>
              <a:rPr sz="2000" dirty="0">
                <a:latin typeface="+mj-lt"/>
              </a:rPr>
              <a:t>1.  X + 0 = X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pPr>
            <a:r>
              <a:rPr sz="2000" dirty="0">
                <a:latin typeface="+mj-lt"/>
              </a:rPr>
              <a:t>2.  X + 1 = 1</a:t>
            </a:r>
          </a:p>
        </p:txBody>
      </p:sp>
      <p:sp>
        <p:nvSpPr>
          <p:cNvPr id="7" name="3.  X + X = X">
            <a:extLst>
              <a:ext uri="{FF2B5EF4-FFF2-40B4-BE49-F238E27FC236}">
                <a16:creationId xmlns:a16="http://schemas.microsoft.com/office/drawing/2014/main" id="{0DDBF5F2-6CD8-415F-8677-A53DF87259BC}"/>
              </a:ext>
            </a:extLst>
          </p:cNvPr>
          <p:cNvSpPr txBox="1"/>
          <p:nvPr/>
        </p:nvSpPr>
        <p:spPr>
          <a:xfrm>
            <a:off x="603679" y="2869309"/>
            <a:ext cx="1352934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r>
              <a:rPr sz="2000" dirty="0">
                <a:latin typeface="+mj-lt"/>
              </a:rPr>
              <a:t>3.  X + X = X</a:t>
            </a:r>
          </a:p>
        </p:txBody>
      </p:sp>
      <p:sp>
        <p:nvSpPr>
          <p:cNvPr id="8" name="4.  (X')' = X">
            <a:extLst>
              <a:ext uri="{FF2B5EF4-FFF2-40B4-BE49-F238E27FC236}">
                <a16:creationId xmlns:a16="http://schemas.microsoft.com/office/drawing/2014/main" id="{8D0B4CB1-FE7D-4EE9-931E-08E271D16B7E}"/>
              </a:ext>
            </a:extLst>
          </p:cNvPr>
          <p:cNvSpPr txBox="1"/>
          <p:nvPr/>
        </p:nvSpPr>
        <p:spPr>
          <a:xfrm>
            <a:off x="589391" y="3791646"/>
            <a:ext cx="1240724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r>
              <a:rPr sz="2000" dirty="0">
                <a:latin typeface="+mj-lt"/>
              </a:rPr>
              <a:t>4.  </a:t>
            </a:r>
            <a:r>
              <a:rPr lang="en-US" sz="2000" dirty="0">
                <a:latin typeface="+mj-lt"/>
              </a:rPr>
              <a:t>     </a:t>
            </a:r>
            <a:r>
              <a:rPr sz="2000" dirty="0">
                <a:latin typeface="+mj-lt"/>
              </a:rPr>
              <a:t> = X</a:t>
            </a:r>
          </a:p>
        </p:txBody>
      </p:sp>
      <p:sp>
        <p:nvSpPr>
          <p:cNvPr id="9" name="5.  X + X' = 1">
            <a:extLst>
              <a:ext uri="{FF2B5EF4-FFF2-40B4-BE49-F238E27FC236}">
                <a16:creationId xmlns:a16="http://schemas.microsoft.com/office/drawing/2014/main" id="{A94DE31D-BB1F-44E9-9F98-DD39E1DEC65D}"/>
              </a:ext>
            </a:extLst>
          </p:cNvPr>
          <p:cNvSpPr txBox="1"/>
          <p:nvPr/>
        </p:nvSpPr>
        <p:spPr>
          <a:xfrm>
            <a:off x="589391" y="4724220"/>
            <a:ext cx="1384995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r>
              <a:rPr sz="2000" dirty="0">
                <a:latin typeface="+mj-lt"/>
              </a:rPr>
              <a:t>5.  X + </a:t>
            </a:r>
            <a:r>
              <a:rPr lang="en-US" sz="2000" dirty="0">
                <a:latin typeface="+mj-lt"/>
              </a:rPr>
              <a:t> </a:t>
            </a:r>
            <a:r>
              <a:rPr sz="2000" dirty="0">
                <a:latin typeface="+mj-lt"/>
              </a:rPr>
              <a:t> = 1</a:t>
            </a:r>
          </a:p>
        </p:txBody>
      </p:sp>
      <p:sp>
        <p:nvSpPr>
          <p:cNvPr id="10" name="6.  X + Y = Y + X">
            <a:extLst>
              <a:ext uri="{FF2B5EF4-FFF2-40B4-BE49-F238E27FC236}">
                <a16:creationId xmlns:a16="http://schemas.microsoft.com/office/drawing/2014/main" id="{14780C8B-EF83-4FF0-86F3-EEDE90CCB716}"/>
              </a:ext>
            </a:extLst>
          </p:cNvPr>
          <p:cNvSpPr txBox="1"/>
          <p:nvPr/>
        </p:nvSpPr>
        <p:spPr>
          <a:xfrm>
            <a:off x="589391" y="5618859"/>
            <a:ext cx="1721625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r>
              <a:rPr sz="2000" dirty="0">
                <a:latin typeface="+mj-lt"/>
              </a:rPr>
              <a:t>6.  X + Y = Y + X</a:t>
            </a:r>
          </a:p>
        </p:txBody>
      </p:sp>
      <p:sp>
        <p:nvSpPr>
          <p:cNvPr id="11" name="AND, OR with identities…">
            <a:extLst>
              <a:ext uri="{FF2B5EF4-FFF2-40B4-BE49-F238E27FC236}">
                <a16:creationId xmlns:a16="http://schemas.microsoft.com/office/drawing/2014/main" id="{08858D16-8258-4B3B-8816-978BCC159A95}"/>
              </a:ext>
            </a:extLst>
          </p:cNvPr>
          <p:cNvSpPr txBox="1"/>
          <p:nvPr/>
        </p:nvSpPr>
        <p:spPr>
          <a:xfrm>
            <a:off x="5791629" y="1543746"/>
            <a:ext cx="3235758" cy="445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AND, OR with identities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gives you back the original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variable or the identity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AND, OR with self = self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1400" dirty="0">
              <a:latin typeface="+mj-lt"/>
            </a:endParaRP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double complement = 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         no complement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AND, OR with complement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gives you an identity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Just an axiom…</a:t>
            </a:r>
          </a:p>
        </p:txBody>
      </p:sp>
      <p:sp>
        <p:nvSpPr>
          <p:cNvPr id="12" name="Line">
            <a:extLst>
              <a:ext uri="{FF2B5EF4-FFF2-40B4-BE49-F238E27FC236}">
                <a16:creationId xmlns:a16="http://schemas.microsoft.com/office/drawing/2014/main" id="{8CA56385-E3FA-4837-A62E-147E6C3C7378}"/>
              </a:ext>
            </a:extLst>
          </p:cNvPr>
          <p:cNvSpPr/>
          <p:nvPr/>
        </p:nvSpPr>
        <p:spPr>
          <a:xfrm>
            <a:off x="251254" y="2447034"/>
            <a:ext cx="87757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 sz="2000">
              <a:latin typeface="+mj-lt"/>
            </a:endParaRPr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id="{6DC41204-B37F-4806-8740-F912A1923852}"/>
              </a:ext>
            </a:extLst>
          </p:cNvPr>
          <p:cNvSpPr/>
          <p:nvPr/>
        </p:nvSpPr>
        <p:spPr>
          <a:xfrm>
            <a:off x="251254" y="3323334"/>
            <a:ext cx="87757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 sz="2000">
              <a:latin typeface="+mj-lt"/>
            </a:endParaRPr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0AF6B363-23C7-4D57-B2B4-C5C5C4A7B84A}"/>
              </a:ext>
            </a:extLst>
          </p:cNvPr>
          <p:cNvSpPr/>
          <p:nvPr/>
        </p:nvSpPr>
        <p:spPr>
          <a:xfrm>
            <a:off x="251254" y="4237734"/>
            <a:ext cx="87757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 sz="2000">
              <a:latin typeface="+mj-lt"/>
            </a:endParaRPr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5E86D608-4F87-470B-8356-6BEC98CE487F}"/>
              </a:ext>
            </a:extLst>
          </p:cNvPr>
          <p:cNvSpPr/>
          <p:nvPr/>
        </p:nvSpPr>
        <p:spPr>
          <a:xfrm>
            <a:off x="251254" y="5177534"/>
            <a:ext cx="87757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 sz="2000">
              <a:latin typeface="+mj-lt"/>
            </a:endParaRPr>
          </a:p>
        </p:txBody>
      </p:sp>
      <p:sp>
        <p:nvSpPr>
          <p:cNvPr id="16" name="1D.  X • 1 = X…">
            <a:extLst>
              <a:ext uri="{FF2B5EF4-FFF2-40B4-BE49-F238E27FC236}">
                <a16:creationId xmlns:a16="http://schemas.microsoft.com/office/drawing/2014/main" id="{68D2B570-B5D1-4F0F-870A-B8A0D904CC84}"/>
              </a:ext>
            </a:extLst>
          </p:cNvPr>
          <p:cNvSpPr txBox="1"/>
          <p:nvPr/>
        </p:nvSpPr>
        <p:spPr>
          <a:xfrm>
            <a:off x="3145572" y="1857515"/>
            <a:ext cx="1854228" cy="533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/>
          <a:lstStyle/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1D.  X • 1 = X</a:t>
            </a:r>
          </a:p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2D.  X • 0 = 0</a:t>
            </a:r>
          </a:p>
        </p:txBody>
      </p:sp>
      <p:sp>
        <p:nvSpPr>
          <p:cNvPr id="17" name="3D.  X • X = X">
            <a:extLst>
              <a:ext uri="{FF2B5EF4-FFF2-40B4-BE49-F238E27FC236}">
                <a16:creationId xmlns:a16="http://schemas.microsoft.com/office/drawing/2014/main" id="{696C2171-DDA7-498E-9CFB-C55D7AA2165C}"/>
              </a:ext>
            </a:extLst>
          </p:cNvPr>
          <p:cNvSpPr txBox="1"/>
          <p:nvPr/>
        </p:nvSpPr>
        <p:spPr>
          <a:xfrm>
            <a:off x="3145573" y="2883383"/>
            <a:ext cx="1908398" cy="3049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/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 dirty="0">
                <a:latin typeface="+mj-lt"/>
              </a:rPr>
              <a:t>3D.  X • X = X</a:t>
            </a:r>
          </a:p>
        </p:txBody>
      </p:sp>
      <p:sp>
        <p:nvSpPr>
          <p:cNvPr id="18" name="5D.  X • X' = 0">
            <a:extLst>
              <a:ext uri="{FF2B5EF4-FFF2-40B4-BE49-F238E27FC236}">
                <a16:creationId xmlns:a16="http://schemas.microsoft.com/office/drawing/2014/main" id="{85515CF4-C321-4D42-B45C-91757414D402}"/>
              </a:ext>
            </a:extLst>
          </p:cNvPr>
          <p:cNvSpPr txBox="1"/>
          <p:nvPr/>
        </p:nvSpPr>
        <p:spPr>
          <a:xfrm>
            <a:off x="3145572" y="4724220"/>
            <a:ext cx="1951489" cy="5335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/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 dirty="0">
                <a:latin typeface="+mj-lt"/>
              </a:rPr>
              <a:t>5D.  X • </a:t>
            </a:r>
            <a:r>
              <a:rPr lang="en-US" sz="2000" dirty="0">
                <a:latin typeface="+mj-lt"/>
              </a:rPr>
              <a:t>  </a:t>
            </a:r>
            <a:r>
              <a:rPr sz="2000" dirty="0">
                <a:latin typeface="+mj-lt"/>
              </a:rPr>
              <a:t> = 0</a:t>
            </a:r>
          </a:p>
        </p:txBody>
      </p:sp>
      <p:sp>
        <p:nvSpPr>
          <p:cNvPr id="19" name="6D.  X • Y = Y • X">
            <a:extLst>
              <a:ext uri="{FF2B5EF4-FFF2-40B4-BE49-F238E27FC236}">
                <a16:creationId xmlns:a16="http://schemas.microsoft.com/office/drawing/2014/main" id="{C9DC87E0-E51D-4B04-960F-289D69B88BA8}"/>
              </a:ext>
            </a:extLst>
          </p:cNvPr>
          <p:cNvSpPr txBox="1"/>
          <p:nvPr/>
        </p:nvSpPr>
        <p:spPr>
          <a:xfrm>
            <a:off x="3102846" y="5626862"/>
            <a:ext cx="2258572" cy="3049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/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 dirty="0">
                <a:latin typeface="+mj-lt"/>
              </a:rPr>
              <a:t>6D.  X • Y = Y • X</a:t>
            </a:r>
          </a:p>
        </p:txBody>
      </p:sp>
      <p:sp>
        <p:nvSpPr>
          <p:cNvPr id="20" name="Dual">
            <a:extLst>
              <a:ext uri="{FF2B5EF4-FFF2-40B4-BE49-F238E27FC236}">
                <a16:creationId xmlns:a16="http://schemas.microsoft.com/office/drawing/2014/main" id="{488CE8F6-E099-47C9-A8EA-61AE6A05AF5B}"/>
              </a:ext>
            </a:extLst>
          </p:cNvPr>
          <p:cNvSpPr txBox="1"/>
          <p:nvPr/>
        </p:nvSpPr>
        <p:spPr>
          <a:xfrm>
            <a:off x="3640934" y="1123916"/>
            <a:ext cx="10033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Helvetica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</a:defRPr>
            </a:lvl1pPr>
          </a:lstStyle>
          <a:p>
            <a:r>
              <a:rPr sz="2000">
                <a:latin typeface="+mj-lt"/>
              </a:rPr>
              <a:t>Dual</a:t>
            </a: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63316899-2CB4-4915-B4F9-AB3B2CCDB1AC}"/>
              </a:ext>
            </a:extLst>
          </p:cNvPr>
          <p:cNvSpPr/>
          <p:nvPr/>
        </p:nvSpPr>
        <p:spPr>
          <a:xfrm>
            <a:off x="4010717" y="1443038"/>
            <a:ext cx="1644" cy="317608"/>
          </a:xfrm>
          <a:prstGeom prst="line">
            <a:avLst/>
          </a:prstGeom>
          <a:ln w="25400">
            <a:solidFill>
              <a:srgbClr val="DA273E"/>
            </a:solidFill>
            <a:tailEnd type="triangle"/>
          </a:ln>
        </p:spPr>
        <p:txBody>
          <a:bodyPr lIns="0" tIns="0" rIns="0" bIns="0"/>
          <a:lstStyle/>
          <a:p>
            <a:endParaRPr sz="200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355B150-F5F9-4A98-8475-F555A1F50796}"/>
                  </a:ext>
                </a:extLst>
              </p:cNvPr>
              <p:cNvSpPr/>
              <p:nvPr/>
            </p:nvSpPr>
            <p:spPr>
              <a:xfrm>
                <a:off x="3973088" y="4660554"/>
                <a:ext cx="40748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000" b="1" i="0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𝐗</m:t>
                          </m:r>
                        </m:e>
                      </m:acc>
                    </m:oMath>
                  </m:oMathPara>
                </a14:m>
                <a:endParaRPr lang="en-US" sz="2000" b="1" dirty="0">
                  <a:solidFill>
                    <a:srgbClr val="DA273E"/>
                  </a:solidFill>
                  <a:uFill>
                    <a:solidFill>
                      <a:srgbClr val="DA273E"/>
                    </a:solidFill>
                  </a:uFill>
                  <a:latin typeface="+mj-lt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355B150-F5F9-4A98-8475-F555A1F5079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3088" y="4660554"/>
                <a:ext cx="407484" cy="4001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D4ABF98-0176-45DC-B6ED-D5C6587E8772}"/>
                  </a:ext>
                </a:extLst>
              </p:cNvPr>
              <p:cNvSpPr/>
              <p:nvPr/>
            </p:nvSpPr>
            <p:spPr>
              <a:xfrm>
                <a:off x="1269970" y="4664746"/>
                <a:ext cx="40748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0" smtClean="0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</a:rPr>
                            <m:t>𝐗</m:t>
                          </m:r>
                        </m:e>
                      </m:acc>
                    </m:oMath>
                  </m:oMathPara>
                </a14:m>
                <a:endParaRPr lang="en-US" sz="2000" b="1" dirty="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+mj-lt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D4ABF98-0176-45DC-B6ED-D5C6587E87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9970" y="4664746"/>
                <a:ext cx="407484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3191593-1AA4-4C1E-9166-925BC58B66EF}"/>
                  </a:ext>
                </a:extLst>
              </p:cNvPr>
              <p:cNvSpPr/>
              <p:nvPr/>
            </p:nvSpPr>
            <p:spPr>
              <a:xfrm>
                <a:off x="762000" y="3669017"/>
                <a:ext cx="638316" cy="4398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̅"/>
                              <m:ctrlPr>
                                <a:rPr lang="en-US" sz="2000" b="1" i="1" smtClean="0">
                                  <a:solidFill>
                                    <a:srgbClr val="062B6B"/>
                                  </a:solidFill>
                                  <a:uFill>
                                    <a:solidFill>
                                      <a:srgbClr val="062B6B"/>
                                    </a:solidFill>
                                  </a:u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rgbClr val="062B6B"/>
                                  </a:solidFill>
                                  <a:uFill>
                                    <a:solidFill>
                                      <a:srgbClr val="062B6B"/>
                                    </a:solidFill>
                                  </a:uFill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</m:acc>
                          <m:r>
                            <a:rPr lang="en-US" sz="2000" b="1" i="1" smtClean="0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acc>
                    </m:oMath>
                  </m:oMathPara>
                </a14:m>
                <a:endParaRPr lang="en-US" sz="2000" b="1" dirty="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+mj-lt"/>
                </a:endParaRPr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3191593-1AA4-4C1E-9166-925BC58B66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3669017"/>
                <a:ext cx="638316" cy="439800"/>
              </a:xfrm>
              <a:prstGeom prst="rect">
                <a:avLst/>
              </a:prstGeom>
              <a:blipFill>
                <a:blip r:embed="rId4"/>
                <a:stretch>
                  <a:fillRect r="-12381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382708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12539</TotalTime>
  <Words>1427</Words>
  <Application>Microsoft Macintosh PowerPoint</Application>
  <PresentationFormat>On-screen Show (4:3)</PresentationFormat>
  <Paragraphs>381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18</vt:i4>
      </vt:variant>
    </vt:vector>
  </HeadingPairs>
  <TitlesOfParts>
    <vt:vector size="38" baseType="lpstr">
      <vt:lpstr>ＭＳ Ｐゴシック</vt:lpstr>
      <vt:lpstr>Arial</vt:lpstr>
      <vt:lpstr>Calibri</vt:lpstr>
      <vt:lpstr>Cambria Math</vt:lpstr>
      <vt:lpstr>Garamond</vt:lpstr>
      <vt:lpstr>Helvetica</vt:lpstr>
      <vt:lpstr>Symbol</vt:lpstr>
      <vt:lpstr>Tahoma</vt:lpstr>
      <vt:lpstr>Times</vt:lpstr>
      <vt:lpstr>Wingdings</vt:lpstr>
      <vt:lpstr>Wingdings 2</vt:lpstr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 Digital Design &amp; Computer Arch. Lab 1 Supplement: Drawing Basic Circuits</vt:lpstr>
      <vt:lpstr>What We Will Learn?</vt:lpstr>
      <vt:lpstr>Boolean Equations and Logic Gates</vt:lpstr>
      <vt:lpstr>Simple Equations: NOT / AND / OR</vt:lpstr>
      <vt:lpstr>Boolean Algebra:  Big Picture</vt:lpstr>
      <vt:lpstr>Common Logic Gates</vt:lpstr>
      <vt:lpstr>Boolean Algebra: Axioms</vt:lpstr>
      <vt:lpstr>Boolean Algebra: Duality</vt:lpstr>
      <vt:lpstr>Boolean Algebra: Useful Laws</vt:lpstr>
      <vt:lpstr>Useful Laws (cont.)</vt:lpstr>
      <vt:lpstr>DeMorgan’s Law</vt:lpstr>
      <vt:lpstr>DeMorgan’s Law (cont.)</vt:lpstr>
      <vt:lpstr>Part 1: A Comparator Circuit</vt:lpstr>
      <vt:lpstr>Part 2: A More General Comparator </vt:lpstr>
      <vt:lpstr>Part 3: Circuits with Only NAND Gates </vt:lpstr>
      <vt:lpstr>Last Words</vt:lpstr>
      <vt:lpstr>Report Deadline</vt:lpstr>
      <vt:lpstr> Digital Design &amp; Computer Arch. Lab 1 Supplement: Drawing Basic Circuits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Microsoft Office User</cp:lastModifiedBy>
  <cp:revision>755</cp:revision>
  <cp:lastPrinted>2020-02-24T10:58:33Z</cp:lastPrinted>
  <dcterms:created xsi:type="dcterms:W3CDTF">2010-09-08T00:51:32Z</dcterms:created>
  <dcterms:modified xsi:type="dcterms:W3CDTF">2020-03-22T12:59:08Z</dcterms:modified>
</cp:coreProperties>
</file>